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sldIdLst>
    <p:sldId id="314" r:id="rId5"/>
    <p:sldId id="316" r:id="rId6"/>
    <p:sldId id="329" r:id="rId7"/>
    <p:sldId id="332" r:id="rId8"/>
    <p:sldId id="333" r:id="rId9"/>
    <p:sldId id="331" r:id="rId10"/>
    <p:sldId id="335" r:id="rId11"/>
    <p:sldId id="339" r:id="rId12"/>
    <p:sldId id="336" r:id="rId13"/>
    <p:sldId id="337" r:id="rId14"/>
    <p:sldId id="317" r:id="rId15"/>
    <p:sldId id="318" r:id="rId16"/>
    <p:sldId id="319" r:id="rId17"/>
    <p:sldId id="326" r:id="rId18"/>
    <p:sldId id="321" r:id="rId19"/>
    <p:sldId id="328" r:id="rId20"/>
    <p:sldId id="323" r:id="rId21"/>
    <p:sldId id="324" r:id="rId22"/>
    <p:sldId id="256" r:id="rId23"/>
    <p:sldId id="257" r:id="rId24"/>
    <p:sldId id="262" r:id="rId25"/>
    <p:sldId id="278" r:id="rId26"/>
    <p:sldId id="258" r:id="rId27"/>
    <p:sldId id="266" r:id="rId28"/>
    <p:sldId id="292" r:id="rId29"/>
    <p:sldId id="293" r:id="rId30"/>
    <p:sldId id="287" r:id="rId31"/>
    <p:sldId id="286" r:id="rId32"/>
    <p:sldId id="310" r:id="rId33"/>
    <p:sldId id="263" r:id="rId34"/>
    <p:sldId id="264" r:id="rId35"/>
    <p:sldId id="315" r:id="rId36"/>
    <p:sldId id="295" r:id="rId37"/>
    <p:sldId id="283" r:id="rId38"/>
    <p:sldId id="267" r:id="rId39"/>
    <p:sldId id="284" r:id="rId40"/>
    <p:sldId id="309" r:id="rId41"/>
    <p:sldId id="268" r:id="rId42"/>
    <p:sldId id="269" r:id="rId43"/>
    <p:sldId id="271" r:id="rId44"/>
    <p:sldId id="313" r:id="rId45"/>
    <p:sldId id="274" r:id="rId46"/>
    <p:sldId id="302" r:id="rId47"/>
    <p:sldId id="273" r:id="rId48"/>
    <p:sldId id="279" r:id="rId49"/>
    <p:sldId id="280" r:id="rId50"/>
    <p:sldId id="308" r:id="rId51"/>
    <p:sldId id="281" r:id="rId52"/>
    <p:sldId id="282" r:id="rId53"/>
    <p:sldId id="275" r:id="rId54"/>
    <p:sldId id="307" r:id="rId55"/>
    <p:sldId id="290" r:id="rId56"/>
    <p:sldId id="291" r:id="rId57"/>
    <p:sldId id="289" r:id="rId58"/>
    <p:sldId id="301" r:id="rId59"/>
    <p:sldId id="300" r:id="rId60"/>
    <p:sldId id="297" r:id="rId61"/>
    <p:sldId id="298" r:id="rId62"/>
    <p:sldId id="299" r:id="rId63"/>
    <p:sldId id="296" r:id="rId64"/>
    <p:sldId id="294" r:id="rId65"/>
    <p:sldId id="312" r:id="rId66"/>
    <p:sldId id="311" r:id="rId67"/>
    <p:sldId id="303" r:id="rId68"/>
    <p:sldId id="306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314"/>
            <p14:sldId id="316"/>
            <p14:sldId id="329"/>
            <p14:sldId id="332"/>
            <p14:sldId id="333"/>
            <p14:sldId id="331"/>
            <p14:sldId id="335"/>
            <p14:sldId id="339"/>
            <p14:sldId id="336"/>
            <p14:sldId id="337"/>
            <p14:sldId id="317"/>
            <p14:sldId id="318"/>
            <p14:sldId id="319"/>
            <p14:sldId id="326"/>
            <p14:sldId id="321"/>
            <p14:sldId id="328"/>
            <p14:sldId id="323"/>
            <p14:sldId id="324"/>
          </p14:sldIdLst>
        </p14:section>
        <p14:section name="Problem" id="{B3722385-FBB2-468F-965A-7B63E17B98FE}">
          <p14:sldIdLst>
            <p14:sldId id="256"/>
            <p14:sldId id="257"/>
            <p14:sldId id="262"/>
            <p14:sldId id="278"/>
          </p14:sldIdLst>
        </p14:section>
        <p14:section name="Solution" id="{6F810BF0-EDC2-41F7-95E5-BBAB83EAF059}">
          <p14:sldIdLst>
            <p14:sldId id="258"/>
            <p14:sldId id="266"/>
            <p14:sldId id="292"/>
            <p14:sldId id="293"/>
            <p14:sldId id="287"/>
            <p14:sldId id="286"/>
            <p14:sldId id="310"/>
            <p14:sldId id="263"/>
            <p14:sldId id="264"/>
            <p14:sldId id="315"/>
            <p14:sldId id="295"/>
          </p14:sldIdLst>
        </p14:section>
        <p14:section name="Market" id="{C48C19BF-9578-4868-9537-E16713293419}">
          <p14:sldIdLst>
            <p14:sldId id="283"/>
            <p14:sldId id="267"/>
            <p14:sldId id="284"/>
            <p14:sldId id="309"/>
            <p14:sldId id="268"/>
            <p14:sldId id="269"/>
            <p14:sldId id="271"/>
            <p14:sldId id="313"/>
          </p14:sldIdLst>
        </p14:section>
        <p14:section name="Data" id="{A6AA84DB-BB6C-4422-AD76-071ED167E871}">
          <p14:sldIdLst>
            <p14:sldId id="274"/>
            <p14:sldId id="302"/>
            <p14:sldId id="273"/>
            <p14:sldId id="279"/>
            <p14:sldId id="280"/>
            <p14:sldId id="308"/>
          </p14:sldIdLst>
        </p14:section>
        <p14:section name="Team" id="{6B5E1466-F08A-478B-99C7-9FF5F0CE64D6}">
          <p14:sldIdLst>
            <p14:sldId id="281"/>
            <p14:sldId id="282"/>
          </p14:sldIdLst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9"/>
            <p14:sldId id="296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3498DB"/>
    <a:srgbClr val="F7F7F7"/>
    <a:srgbClr val="FE1359"/>
    <a:srgbClr val="FAF8F9"/>
    <a:srgbClr val="F9E5D7"/>
    <a:srgbClr val="1B1B1B"/>
    <a:srgbClr val="FAFAFA"/>
    <a:srgbClr val="2B2B2B"/>
    <a:srgbClr val="F05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80" autoAdjust="0"/>
  </p:normalViewPr>
  <p:slideViewPr>
    <p:cSldViewPr snapToGrid="0">
      <p:cViewPr varScale="1">
        <p:scale>
          <a:sx n="109" d="100"/>
          <a:sy n="109" d="100"/>
        </p:scale>
        <p:origin x="378" y="10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ABC9C">
                <a:alpha val="52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39F2-4ED5-8C43-3CCD32EB83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E0D-4D27-9903-DB31872CF22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0D-4D27-9903-DB31872CF22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0D-4D27-9903-DB31872CF22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D-4D27-9903-DB31872CF22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E0D-4D27-9903-DB31872CF22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E-4B0F-9D91-4D607E51AD66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0\.0%</c:formatCode>
                <c:ptCount val="7"/>
                <c:pt idx="0">
                  <c:v>7.0000000000000001E-3</c:v>
                </c:pt>
                <c:pt idx="1">
                  <c:v>2.9000000000000001E-2</c:v>
                </c:pt>
                <c:pt idx="2">
                  <c:v>6.0999999999999999E-2</c:v>
                </c:pt>
                <c:pt idx="3">
                  <c:v>0.109</c:v>
                </c:pt>
                <c:pt idx="4">
                  <c:v>0.17</c:v>
                </c:pt>
                <c:pt idx="5">
                  <c:v>0.28899999999999998</c:v>
                </c:pt>
                <c:pt idx="6">
                  <c:v>0.33400000000000002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E-4B0F-9D91-4D607E51AD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7"/>
        <c:axId val="199682463"/>
        <c:axId val="199683711"/>
      </c:barChart>
      <c:catAx>
        <c:axId val="19968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199683711"/>
        <c:crosses val="autoZero"/>
        <c:auto val="1"/>
        <c:lblAlgn val="ctr"/>
        <c:lblOffset val="100"/>
        <c:noMultiLvlLbl val="0"/>
      </c:catAx>
      <c:valAx>
        <c:axId val="1996837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.0%" sourceLinked="1"/>
        <c:majorTickMark val="none"/>
        <c:minorTickMark val="none"/>
        <c:tickLblPos val="nextTo"/>
        <c:crossAx val="19968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973611099244688E-2"/>
          <c:y val="2.9023746701846966E-2"/>
          <c:w val="0.97405277780151067"/>
          <c:h val="0.718855255230299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Visitors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Visited site</c:v>
                </c:pt>
                <c:pt idx="1">
                  <c:v>Signed up</c:v>
                </c:pt>
                <c:pt idx="2">
                  <c:v>Activation</c:v>
                </c:pt>
                <c:pt idx="3">
                  <c:v>Billed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21000</c:v>
                </c:pt>
                <c:pt idx="1">
                  <c:v>1200</c:v>
                </c:pt>
                <c:pt idx="2">
                  <c:v>229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5-4530-87F9-C9F74CE14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9739744"/>
        <c:axId val="809724352"/>
      </c:barChart>
      <c:catAx>
        <c:axId val="8097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09724352"/>
        <c:crosses val="autoZero"/>
        <c:auto val="1"/>
        <c:lblAlgn val="ctr"/>
        <c:lblOffset val="100"/>
        <c:noMultiLvlLbl val="0"/>
      </c:catAx>
      <c:valAx>
        <c:axId val="80972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97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679715438652927"/>
          <c:y val="0.92858246940768285"/>
          <c:w val="9.454521410265887E-2"/>
          <c:h val="7.141753059231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78722032322866"/>
          <c:y val="0"/>
          <c:w val="0.37129398217721798"/>
          <c:h val="0.869002502475054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23-48BF-A804-47A8668439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23-48BF-A804-47A8668439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23-48BF-A804-47A8668439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23-48BF-A804-47A866843935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0F-4FE8-B5A4-16A0C400A0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Marketing</c:v>
                </c:pt>
                <c:pt idx="1">
                  <c:v>Research</c:v>
                </c:pt>
                <c:pt idx="2">
                  <c:v>Sales</c:v>
                </c:pt>
                <c:pt idx="3">
                  <c:v>Design</c:v>
                </c:pt>
                <c:pt idx="4">
                  <c:v>Hiring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0F-4FE8-B5A4-16A0C400A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25701725920223456"/>
          <c:w val="0.31758612330354652"/>
          <c:h val="0.392124934902249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1.8179418014018223E-2"/>
          <c:w val="0.96480811656759646"/>
          <c:h val="0.84637348322851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713E-2"/>
                  <c:y val="-5.1281702841401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76E-2"/>
                  <c:y val="-3.648890394484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58E-2"/>
                  <c:y val="-2.6627038013804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15E-2"/>
                  <c:y val="2.02168251586293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7E-2"/>
                  <c:y val="-7.84018341517582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434E-2"/>
                  <c:y val="-4.444614848514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045E-2"/>
                  <c:y val="-4.69116149679051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046E-2"/>
                  <c:y val="-3.95152155196262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65E-2"/>
                  <c:y val="-3.62177026317398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zh-TW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37"/>
          <c:y val="1.479279889655815E-2"/>
          <c:w val="0.29310081100229596"/>
          <c:h val="6.673338309563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2018/10/27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27/10/2018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MULTI-CUT 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3EE344B-F41E-4AE7-B6EC-9068E859D022}"/>
              </a:ext>
            </a:extLst>
          </p:cNvPr>
          <p:cNvSpPr/>
          <p:nvPr/>
        </p:nvSpPr>
        <p:spPr>
          <a:xfrm>
            <a:off x="1408389" y="1030572"/>
            <a:ext cx="9366317" cy="58274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2224BB-8E78-48D1-9174-E628593F2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3" name="螢幕錄製 2018-09-27 下午1.17.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21014"/>
          <a:stretch/>
        </p:blipFill>
        <p:spPr>
          <a:xfrm>
            <a:off x="1408389" y="1030572"/>
            <a:ext cx="935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5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026119"/>
            <a:ext cx="8255000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 modal pushover analysis procedure to estimate seismic demands for </a:t>
            </a:r>
            <a:r>
              <a:rPr lang="en-US" sz="40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unsymmetric</a:t>
            </a:r>
            <a:r>
              <a:rPr lang="en-US" sz="4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-plan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buildings</a:t>
            </a:r>
            <a:endParaRPr lang="fr-F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100" y="3470533"/>
            <a:ext cx="7213600" cy="1166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Anil K. Chopra and Rakesh K.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endParaRPr 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ENGINEERING AND STRUCTURAL DYNAMICS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November 2003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1605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917350" cy="1311128"/>
          </a:xfrm>
        </p:spPr>
        <p:txBody>
          <a:bodyPr/>
          <a:lstStyle/>
          <a:p>
            <a:r>
              <a:rPr lang="en-US" altLang="zh-TW" dirty="0"/>
              <a:t>EQUATIONS OF MOTION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073212"/>
            <a:ext cx="5276850" cy="409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3434" y="1720787"/>
            <a:ext cx="289560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343368"/>
            <a:ext cx="8858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15027" cy="1311128"/>
          </a:xfrm>
        </p:spPr>
        <p:txBody>
          <a:bodyPr/>
          <a:lstStyle/>
          <a:p>
            <a:r>
              <a:rPr lang="en-US" altLang="zh-TW" dirty="0"/>
              <a:t>SELECTED BUILDINGS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81375"/>
            <a:ext cx="5256212" cy="23411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70" y="1727203"/>
            <a:ext cx="3837060" cy="38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6" y="0"/>
            <a:ext cx="5797564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5999" y="548898"/>
            <a:ext cx="314964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TORSIONALLY-STIFF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95999" y="2396428"/>
            <a:ext cx="486370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TORSIONALLY-SIMILARLY-STIFF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96000" y="4476239"/>
            <a:ext cx="370749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TORSIONALLY-FLEXIBLE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229365" y="753604"/>
                <a:ext cx="752835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𝑂𝑗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/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</m:t>
                      </m:r>
                    </m:oMath>
                  </m:oMathPara>
                </a14:m>
                <a:endParaRPr lang="zh-TW" alt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65" y="753604"/>
                <a:ext cx="752835" cy="451534"/>
              </a:xfrm>
              <a:prstGeom prst="rect">
                <a:avLst/>
              </a:prstGeom>
              <a:blipFill>
                <a:blip r:embed="rId3"/>
                <a:stretch>
                  <a:fillRect l="-564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277092" y="2913698"/>
                <a:ext cx="1373196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I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𝑂𝑗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/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lang="zh-TW" alt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2.95</a:t>
                </a:r>
                <a:endParaRPr lang="zh-TW" alt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92" y="2913698"/>
                <a:ext cx="1373196" cy="451534"/>
              </a:xfrm>
              <a:prstGeom prst="rect">
                <a:avLst/>
              </a:prstGeom>
              <a:blipFill>
                <a:blip r:embed="rId4"/>
                <a:stretch>
                  <a:fillRect l="-6222" r="-3556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803490" y="4683907"/>
                <a:ext cx="1084656" cy="45153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I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𝑂𝑗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/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lang="zh-TW" alt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6</a:t>
                </a:r>
                <a:endParaRPr lang="zh-TW" alt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490" y="4683907"/>
                <a:ext cx="1084656" cy="451534"/>
              </a:xfrm>
              <a:prstGeom prst="rect">
                <a:avLst/>
              </a:prstGeom>
              <a:blipFill>
                <a:blip r:embed="rId5"/>
                <a:stretch>
                  <a:fillRect l="-7303" r="-4494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342891" y="1295827"/>
            <a:ext cx="314682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TORSIONAL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339238" y="3375639"/>
                <a:ext cx="3175678" cy="5355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LATERAL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≅</m:t>
                    </m:r>
                  </m:oMath>
                </a14:m>
                <a:r>
                  <a:rPr lang="en-US" altLang="zh-TW" sz="24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TORSIONAL</a:t>
                </a:r>
                <a:endParaRPr lang="zh-TW" altLang="en-U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38" y="3375639"/>
                <a:ext cx="3175678" cy="535531"/>
              </a:xfrm>
              <a:prstGeom prst="rect">
                <a:avLst/>
              </a:prstGeom>
              <a:blipFill>
                <a:blip r:embed="rId6"/>
                <a:stretch>
                  <a:fillRect l="-5950" t="-2273" r="-1919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39238" y="5144541"/>
            <a:ext cx="314682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TORSIONAL</a:t>
            </a:r>
            <a:endParaRPr lang="zh-TW" alt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39238" y="2805955"/>
            <a:ext cx="299909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TWO MODES CLOSE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839788" y="2151529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9788" y="4231341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868743" cy="2529923"/>
          </a:xfrm>
        </p:spPr>
        <p:txBody>
          <a:bodyPr/>
          <a:lstStyle/>
          <a:p>
            <a:r>
              <a:rPr lang="en-US" altLang="zh-TW"/>
              <a:t>MODAL EXPANSION OF EFFECTIVE FORCES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456898"/>
            <a:ext cx="2581275" cy="733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7" y="3429000"/>
            <a:ext cx="4010025" cy="76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719" y="4573465"/>
            <a:ext cx="3781425" cy="419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5189659"/>
            <a:ext cx="3333750" cy="1504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52" y="2269216"/>
            <a:ext cx="5931962" cy="36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5" y="0"/>
            <a:ext cx="4490452" cy="3429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76" y="0"/>
            <a:ext cx="4749433" cy="3429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77" y="3428999"/>
            <a:ext cx="4848623" cy="34289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3" y="3416002"/>
            <a:ext cx="4490452" cy="330547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43377" y="3022112"/>
            <a:ext cx="2061462" cy="393890"/>
          </a:xfrm>
          <a:prstGeom prst="rect">
            <a:avLst/>
          </a:prstGeom>
          <a:solidFill>
            <a:schemeClr val="tx2">
              <a:alpha val="89804"/>
            </a:scheme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TORSIONALLY-STIFF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343375" y="6464110"/>
            <a:ext cx="3165097" cy="393890"/>
          </a:xfrm>
          <a:prstGeom prst="rect">
            <a:avLst/>
          </a:prstGeom>
          <a:solidFill>
            <a:schemeClr val="tx2">
              <a:alpha val="89804"/>
            </a:scheme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TORSIONALLY-SIMILARLY-STIFF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852921" y="6464110"/>
            <a:ext cx="2417328" cy="393890"/>
          </a:xfrm>
          <a:prstGeom prst="rect">
            <a:avLst/>
          </a:prstGeom>
          <a:solidFill>
            <a:schemeClr val="tx2">
              <a:alpha val="89804"/>
            </a:scheme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TORSIONALLY-FLEXIBLE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52921" y="3022112"/>
            <a:ext cx="1275350" cy="393890"/>
          </a:xfrm>
          <a:prstGeom prst="rect">
            <a:avLst/>
          </a:prstGeom>
          <a:solidFill>
            <a:schemeClr val="tx2">
              <a:alpha val="89804"/>
            </a:scheme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 smtClean="0"/>
              <a:t>SYMMETRIC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65" y="2431761"/>
            <a:ext cx="1709789" cy="3401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943"/>
            <a:ext cx="2852921" cy="628470"/>
          </a:xfrm>
          <a:prstGeom prst="rect">
            <a:avLst/>
          </a:prstGeom>
        </p:spPr>
      </p:pic>
      <p:cxnSp>
        <p:nvCxnSpPr>
          <p:cNvPr id="4" name="直線單箭頭接點 3"/>
          <p:cNvCxnSpPr>
            <a:endCxn id="16" idx="0"/>
          </p:cNvCxnSpPr>
          <p:nvPr/>
        </p:nvCxnSpPr>
        <p:spPr>
          <a:xfrm>
            <a:off x="1426460" y="2883877"/>
            <a:ext cx="1" cy="564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8912470" y="3269809"/>
            <a:ext cx="984738" cy="98473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045036" y="4651130"/>
            <a:ext cx="984738" cy="98473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7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MPA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502"/>
            <a:ext cx="4293213" cy="34761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354880"/>
            <a:ext cx="5495361" cy="20840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1412" y="1948159"/>
            <a:ext cx="1285142" cy="110741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131469" y="2503727"/>
            <a:ext cx="774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380851" y="4833659"/>
            <a:ext cx="45659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MODAL COMBINATION RULE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303470" y="3676650"/>
            <a:ext cx="678230" cy="678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192274" y="5396890"/>
            <a:ext cx="819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063869" y="1391516"/>
            <a:ext cx="471802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MODAL</a:t>
            </a:r>
            <a:r>
              <a: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r>
              <a: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DISTRIBUTION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60062" y="5395095"/>
            <a:ext cx="7941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CQC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5975"/>
            <a:ext cx="5256212" cy="6575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675"/>
            <a:ext cx="5256213" cy="247351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81175" y="3095625"/>
            <a:ext cx="3486150" cy="148590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372225" y="3557857"/>
            <a:ext cx="40475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CQC UNDER-ESTIMATION</a:t>
            </a:r>
            <a:endParaRPr lang="zh-TW" altLang="en-US" sz="28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543550" y="3838575"/>
            <a:ext cx="552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767007"/>
            <a:ext cx="8255000" cy="158812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" panose="020B0502040204020203" pitchFamily="34" charset="0"/>
                <a:cs typeface="Segoe UI" panose="020B0502040204020203" pitchFamily="34" charset="0"/>
              </a:rPr>
              <a:t>Punchline</a:t>
            </a: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r-FR" sz="5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fr-FR" sz="5400" dirty="0">
                <a:solidFill>
                  <a:srgbClr val="1ABC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fr-FR" sz="5400" dirty="0">
                <a:solidFill>
                  <a:srgbClr val="1ABC9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5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in a few </a:t>
            </a:r>
            <a:r>
              <a:rPr lang="fr-FR" sz="5400" dirty="0" err="1">
                <a:latin typeface="Segoe UI" panose="020B0502040204020203" pitchFamily="34" charset="0"/>
                <a:cs typeface="Segoe UI" panose="020B0502040204020203" pitchFamily="34" charset="0"/>
              </a:rPr>
              <a:t>words</a:t>
            </a:r>
            <a:endParaRPr lang="fr-FR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100" y="3470533"/>
            <a:ext cx="7213600" cy="15955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Here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subline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explain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project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2-3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lines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so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that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clearly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understand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value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proposal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8E8D32-600A-46FC-A58C-FC0F11209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917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240655" y="119065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RIGOROUS </a:t>
            </a:r>
          </a:p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PROCEDURE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240655" y="6215716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  <a:endParaRPr lang="fr-FR" sz="1400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SIMPLICITY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204450" y="3432370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NON-LINEAR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6860" y="3427511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LINEAR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4FC78-848E-4CF3-A0B5-01A6B88B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 dirty="0"/>
          </a:p>
        </p:txBody>
      </p:sp>
      <p:grpSp>
        <p:nvGrpSpPr>
          <p:cNvPr id="43" name="Group 1"/>
          <p:cNvGrpSpPr/>
          <p:nvPr/>
        </p:nvGrpSpPr>
        <p:grpSpPr>
          <a:xfrm>
            <a:off x="3231751" y="793935"/>
            <a:ext cx="944566" cy="944566"/>
            <a:chOff x="3173014" y="2956717"/>
            <a:chExt cx="944566" cy="944566"/>
          </a:xfrm>
        </p:grpSpPr>
        <p:sp>
          <p:nvSpPr>
            <p:cNvPr id="44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46" name="Group 24"/>
          <p:cNvGrpSpPr/>
          <p:nvPr/>
        </p:nvGrpSpPr>
        <p:grpSpPr>
          <a:xfrm>
            <a:off x="3231751" y="3852852"/>
            <a:ext cx="944566" cy="944566"/>
            <a:chOff x="3173014" y="2956717"/>
            <a:chExt cx="944566" cy="944566"/>
          </a:xfrm>
        </p:grpSpPr>
        <p:sp>
          <p:nvSpPr>
            <p:cNvPr id="47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sp>
        <p:nvSpPr>
          <p:cNvPr id="49" name="TextBox 98"/>
          <p:cNvSpPr txBox="1"/>
          <p:nvPr/>
        </p:nvSpPr>
        <p:spPr>
          <a:xfrm>
            <a:off x="3231753" y="5260966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FROM EXISTING </a:t>
            </a:r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endParaRPr lang="fr-FR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0" name="Group 27"/>
          <p:cNvGrpSpPr/>
          <p:nvPr/>
        </p:nvGrpSpPr>
        <p:grpSpPr>
          <a:xfrm>
            <a:off x="7611237" y="799884"/>
            <a:ext cx="944566" cy="944566"/>
            <a:chOff x="3173014" y="2956717"/>
            <a:chExt cx="944566" cy="944566"/>
          </a:xfrm>
        </p:grpSpPr>
        <p:sp>
          <p:nvSpPr>
            <p:cNvPr id="51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53" name="Group 30"/>
          <p:cNvGrpSpPr/>
          <p:nvPr/>
        </p:nvGrpSpPr>
        <p:grpSpPr>
          <a:xfrm>
            <a:off x="7611236" y="3852860"/>
            <a:ext cx="944566" cy="944566"/>
            <a:chOff x="3173014" y="2956717"/>
            <a:chExt cx="944566" cy="944566"/>
          </a:xfrm>
        </p:grpSpPr>
        <p:sp>
          <p:nvSpPr>
            <p:cNvPr id="54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56" name="TextBox 41"/>
          <p:cNvSpPr txBox="1"/>
          <p:nvPr/>
        </p:nvSpPr>
        <p:spPr>
          <a:xfrm>
            <a:off x="3231752" y="2202049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 DEMAND</a:t>
            </a:r>
          </a:p>
          <a:p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42"/>
          <p:cNvSpPr txBox="1"/>
          <p:nvPr/>
        </p:nvSpPr>
        <p:spPr>
          <a:xfrm>
            <a:off x="7611236" y="2207998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NONLINEAR HISTORY ANALYSIS</a:t>
            </a:r>
            <a:endParaRPr lang="fr-FR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3" name="TextBox 43"/>
          <p:cNvSpPr txBox="1"/>
          <p:nvPr/>
        </p:nvSpPr>
        <p:spPr>
          <a:xfrm>
            <a:off x="7611234" y="5260974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MULTI-MODES PUSHOVER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9302874" y="1575761"/>
            <a:ext cx="1762342" cy="12003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ETABS2016/SAP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MATLAB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667096" y="1582530"/>
            <a:ext cx="1058303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ETABS9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9302874" y="4456781"/>
            <a:ext cx="1058303" cy="193899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ETABS9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MPA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MMC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4667096" y="4478889"/>
            <a:ext cx="76444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EXCEL</a:t>
            </a: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VBA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7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8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want</a:t>
            </a: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5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solve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05" r="2005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43" r="2043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24" r="2024"/>
          <a:stretch>
            <a:fillRect/>
          </a:stretch>
        </p:blipFill>
        <p:spPr/>
      </p:pic>
      <p:sp>
        <p:nvSpPr>
          <p:cNvPr id="18" name="TextBox 17"/>
          <p:cNvSpPr txBox="1"/>
          <p:nvPr/>
        </p:nvSpPr>
        <p:spPr>
          <a:xfrm>
            <a:off x="839788" y="4184335"/>
            <a:ext cx="3427412" cy="2222825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1FA7CF-4103-4102-84B6-5EE92AED9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Difficult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1311128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doesn’t work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Expensive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businesses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Zero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customization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792" r="33792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7EA3A3-3B25-42DA-8909-C5A8EE72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33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3830" r="3383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3830" r="33830"/>
          <a:stretch>
            <a:fillRect/>
          </a:stretch>
        </p:blipFill>
        <p:spPr/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E4398B-1875-4504-B50F-E34E4E23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608" r="28608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C95F5-B9E6-4385-B5B0-D565CC39C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23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022" r="13022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471531-D484-4902-861A-BB10E33E5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6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00" r="4900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138E0D-DC19-47AD-A743-40C877F5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798" r="4798"/>
          <a:stretch>
            <a:fillRect/>
          </a:stretch>
        </p:blipFill>
        <p:spPr/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F0B004-A685-420B-A168-16FA14084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3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203" r="262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32B231-63F6-4309-B878-4D5620A7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50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31685" y="2141909"/>
            <a:ext cx="129092" cy="218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495" y="171450"/>
            <a:ext cx="3638550" cy="6515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31723" y="3454343"/>
            <a:ext cx="61546" cy="349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75784" y="3454343"/>
            <a:ext cx="45719" cy="9418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81092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39788" y="6160039"/>
            <a:ext cx="4043736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WHOLE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BUILDING BEAMS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6125114"/>
            <a:ext cx="4665701" cy="561436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14F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BEAM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18846" y="1960685"/>
            <a:ext cx="3877408" cy="1874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60780" y="2915441"/>
            <a:ext cx="870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0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2" name="Group 104"/>
          <p:cNvGrpSpPr>
            <a:grpSpLocks noChangeAspect="1"/>
          </p:cNvGrpSpPr>
          <p:nvPr/>
        </p:nvGrpSpPr>
        <p:grpSpPr bwMode="auto">
          <a:xfrm>
            <a:off x="1518394" y="3062514"/>
            <a:ext cx="863474" cy="696686"/>
            <a:chOff x="26" y="14"/>
            <a:chExt cx="994" cy="802"/>
          </a:xfrm>
        </p:grpSpPr>
        <p:sp>
          <p:nvSpPr>
            <p:cNvPr id="84" name="Oval 105"/>
            <p:cNvSpPr>
              <a:spLocks noChangeArrowheads="1"/>
            </p:cNvSpPr>
            <p:nvPr/>
          </p:nvSpPr>
          <p:spPr bwMode="auto">
            <a:xfrm>
              <a:off x="459" y="142"/>
              <a:ext cx="128" cy="129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06"/>
            <p:cNvSpPr>
              <a:spLocks/>
            </p:cNvSpPr>
            <p:nvPr/>
          </p:nvSpPr>
          <p:spPr bwMode="auto">
            <a:xfrm>
              <a:off x="315" y="14"/>
              <a:ext cx="416" cy="642"/>
            </a:xfrm>
            <a:custGeom>
              <a:avLst/>
              <a:gdLst>
                <a:gd name="T0" fmla="*/ 104 w 104"/>
                <a:gd name="T1" fmla="*/ 56 h 160"/>
                <a:gd name="T2" fmla="*/ 52 w 104"/>
                <a:gd name="T3" fmla="*/ 0 h 160"/>
                <a:gd name="T4" fmla="*/ 0 w 104"/>
                <a:gd name="T5" fmla="*/ 56 h 160"/>
                <a:gd name="T6" fmla="*/ 52 w 104"/>
                <a:gd name="T7" fmla="*/ 160 h 160"/>
                <a:gd name="T8" fmla="*/ 104 w 104"/>
                <a:gd name="T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60">
                  <a:moveTo>
                    <a:pt x="104" y="56"/>
                  </a:moveTo>
                  <a:cubicBezTo>
                    <a:pt x="104" y="25"/>
                    <a:pt x="81" y="0"/>
                    <a:pt x="52" y="0"/>
                  </a:cubicBezTo>
                  <a:cubicBezTo>
                    <a:pt x="23" y="0"/>
                    <a:pt x="0" y="25"/>
                    <a:pt x="0" y="56"/>
                  </a:cubicBezTo>
                  <a:cubicBezTo>
                    <a:pt x="0" y="96"/>
                    <a:pt x="52" y="160"/>
                    <a:pt x="52" y="160"/>
                  </a:cubicBezTo>
                  <a:cubicBezTo>
                    <a:pt x="52" y="160"/>
                    <a:pt x="104" y="96"/>
                    <a:pt x="104" y="56"/>
                  </a:cubicBez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07"/>
            <p:cNvSpPr>
              <a:spLocks/>
            </p:cNvSpPr>
            <p:nvPr/>
          </p:nvSpPr>
          <p:spPr bwMode="auto">
            <a:xfrm>
              <a:off x="26" y="495"/>
              <a:ext cx="994" cy="321"/>
            </a:xfrm>
            <a:custGeom>
              <a:avLst/>
              <a:gdLst>
                <a:gd name="T0" fmla="*/ 321 w 994"/>
                <a:gd name="T1" fmla="*/ 0 h 321"/>
                <a:gd name="T2" fmla="*/ 176 w 994"/>
                <a:gd name="T3" fmla="*/ 0 h 321"/>
                <a:gd name="T4" fmla="*/ 0 w 994"/>
                <a:gd name="T5" fmla="*/ 321 h 321"/>
                <a:gd name="T6" fmla="*/ 497 w 994"/>
                <a:gd name="T7" fmla="*/ 321 h 321"/>
                <a:gd name="T8" fmla="*/ 994 w 994"/>
                <a:gd name="T9" fmla="*/ 321 h 321"/>
                <a:gd name="T10" fmla="*/ 818 w 994"/>
                <a:gd name="T11" fmla="*/ 0 h 321"/>
                <a:gd name="T12" fmla="*/ 673 w 994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4" h="321">
                  <a:moveTo>
                    <a:pt x="321" y="0"/>
                  </a:moveTo>
                  <a:lnTo>
                    <a:pt x="176" y="0"/>
                  </a:lnTo>
                  <a:lnTo>
                    <a:pt x="0" y="321"/>
                  </a:lnTo>
                  <a:lnTo>
                    <a:pt x="497" y="321"/>
                  </a:lnTo>
                  <a:lnTo>
                    <a:pt x="994" y="321"/>
                  </a:lnTo>
                  <a:lnTo>
                    <a:pt x="818" y="0"/>
                  </a:lnTo>
                  <a:lnTo>
                    <a:pt x="673" y="0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0" name="Freeform 111"/>
          <p:cNvSpPr>
            <a:spLocks/>
          </p:cNvSpPr>
          <p:nvPr/>
        </p:nvSpPr>
        <p:spPr bwMode="auto">
          <a:xfrm>
            <a:off x="5680075" y="3071813"/>
            <a:ext cx="898525" cy="787400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battery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091175-07B2-4703-A680-93066E63E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5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Use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2035539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27503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35538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19468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11433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7503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19467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11431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980104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1752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7435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Use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things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really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change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Proposal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world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Offer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 </a:t>
            </a:r>
            <a:b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perfect</a:t>
            </a:r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56966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how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going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happen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beautiful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08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Sizing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/>
                <a:t>$36b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World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$12b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66025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US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$2b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FR </a:t>
            </a:r>
            <a:r>
              <a:rPr lang="fr-FR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endParaRPr lang="fr-F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91068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source.io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470C28-4207-405C-98CF-9875193D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172673431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(in €billions)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BC5A63-89DF-4F7B-9580-0E984B02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Market on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Map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386682" y="1671638"/>
            <a:ext cx="8758237" cy="4683125"/>
            <a:chOff x="220663" y="1549400"/>
            <a:chExt cx="8758237" cy="4683125"/>
          </a:xfrm>
          <a:solidFill>
            <a:schemeClr val="bg1">
              <a:lumMod val="95000"/>
            </a:schemeClr>
          </a:solidFill>
        </p:grpSpPr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267450" y="3644900"/>
              <a:ext cx="730250" cy="890588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40121510 w 10736"/>
                <a:gd name="T15" fmla="*/ 29092660 h 10000"/>
                <a:gd name="T16" fmla="*/ 36406391 w 10736"/>
                <a:gd name="T17" fmla="*/ 27974260 h 10000"/>
                <a:gd name="T18" fmla="*/ 35693894 w 10736"/>
                <a:gd name="T19" fmla="*/ 24666883 h 10000"/>
                <a:gd name="T20" fmla="*/ 32529318 w 10736"/>
                <a:gd name="T21" fmla="*/ 24999963 h 10000"/>
                <a:gd name="T22" fmla="*/ 30461274 w 10736"/>
                <a:gd name="T23" fmla="*/ 27506345 h 10000"/>
                <a:gd name="T24" fmla="*/ 24784492 w 10736"/>
                <a:gd name="T25" fmla="*/ 25832841 h 10000"/>
                <a:gd name="T26" fmla="*/ 21166503 w 10736"/>
                <a:gd name="T27" fmla="*/ 16671985 h 10000"/>
                <a:gd name="T28" fmla="*/ 17553140 w 10736"/>
                <a:gd name="T29" fmla="*/ 11667148 h 10000"/>
                <a:gd name="T30" fmla="*/ 18385962 w 10736"/>
                <a:gd name="T31" fmla="*/ 7090773 h 10000"/>
                <a:gd name="T32" fmla="*/ 19616626 w 10736"/>
                <a:gd name="T33" fmla="*/ 0 h 10000"/>
                <a:gd name="T34" fmla="*/ 14458011 w 10736"/>
                <a:gd name="T35" fmla="*/ 0 h 10000"/>
                <a:gd name="T36" fmla="*/ 15489721 w 10736"/>
                <a:gd name="T37" fmla="*/ 1665578 h 10000"/>
                <a:gd name="T38" fmla="*/ 9808313 w 10736"/>
                <a:gd name="T39" fmla="*/ 7503204 h 10000"/>
                <a:gd name="T40" fmla="*/ 10326480 w 10736"/>
                <a:gd name="T41" fmla="*/ 13332815 h 10000"/>
                <a:gd name="T42" fmla="*/ 6194950 w 10736"/>
                <a:gd name="T43" fmla="*/ 24167174 h 10000"/>
                <a:gd name="T44" fmla="*/ 2576961 w 10736"/>
                <a:gd name="T45" fmla="*/ 26673556 h 10000"/>
                <a:gd name="T46" fmla="*/ 5163240 w 10736"/>
                <a:gd name="T47" fmla="*/ 33335956 h 10000"/>
                <a:gd name="T48" fmla="*/ 1031709 w 10736"/>
                <a:gd name="T49" fmla="*/ 35834411 h 10000"/>
                <a:gd name="T50" fmla="*/ 2063419 w 10736"/>
                <a:gd name="T51" fmla="*/ 40839160 h 10000"/>
                <a:gd name="T52" fmla="*/ 6708492 w 10736"/>
                <a:gd name="T53" fmla="*/ 40839160 h 10000"/>
                <a:gd name="T54" fmla="*/ 9294771 w 10736"/>
                <a:gd name="T55" fmla="*/ 63483517 h 10000"/>
                <a:gd name="T56" fmla="*/ 13421677 w 10736"/>
                <a:gd name="T57" fmla="*/ 75150665 h 10000"/>
                <a:gd name="T58" fmla="*/ 16521430 w 10736"/>
                <a:gd name="T59" fmla="*/ 76816243 h 10000"/>
                <a:gd name="T60" fmla="*/ 19098459 w 10736"/>
                <a:gd name="T61" fmla="*/ 69313128 h 10000"/>
                <a:gd name="T62" fmla="*/ 20134794 w 10736"/>
                <a:gd name="T63" fmla="*/ 58343934 h 10000"/>
                <a:gd name="T64" fmla="*/ 27366078 w 10736"/>
                <a:gd name="T65" fmla="*/ 49175152 h 10000"/>
                <a:gd name="T66" fmla="*/ 33200188 w 10736"/>
                <a:gd name="T67" fmla="*/ 42433401 h 10000"/>
                <a:gd name="T68" fmla="*/ 36369388 w 10736"/>
                <a:gd name="T69" fmla="*/ 36357899 h 10000"/>
                <a:gd name="T70" fmla="*/ 37414974 w 10736"/>
                <a:gd name="T71" fmla="*/ 33589773 h 10000"/>
                <a:gd name="T72" fmla="*/ 40639678 w 10736"/>
                <a:gd name="T73" fmla="*/ 35469537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9054" y="3526"/>
                    <a:pt x="9034" y="3598"/>
                  </a:cubicBezTo>
                  <a:lnTo>
                    <a:pt x="8672" y="3668"/>
                  </a:lnTo>
                  <a:lnTo>
                    <a:pt x="8472" y="3566"/>
                  </a:lnTo>
                  <a:cubicBezTo>
                    <a:pt x="8338" y="3543"/>
                    <a:pt x="7904" y="3596"/>
                    <a:pt x="7869" y="3527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038975" y="4160838"/>
              <a:ext cx="222250" cy="400050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 rot="730076">
              <a:off x="4227513" y="3382963"/>
              <a:ext cx="360362" cy="282575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 rot="926903">
              <a:off x="4237038" y="3402013"/>
              <a:ext cx="90487" cy="198437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767263" y="3276600"/>
              <a:ext cx="190500" cy="84138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 rot="471028">
              <a:off x="4440238" y="3171825"/>
              <a:ext cx="304800" cy="2936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99000" y="3348038"/>
              <a:ext cx="311150" cy="315912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91063" y="3040063"/>
              <a:ext cx="200025" cy="292100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665663" y="3100388"/>
              <a:ext cx="76200" cy="101600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 rot="20966185">
              <a:off x="5046663" y="3533775"/>
              <a:ext cx="158750" cy="163513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037138" y="3279775"/>
              <a:ext cx="204787" cy="16827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830763" y="3201988"/>
              <a:ext cx="158750" cy="82550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943475" y="3287713"/>
              <a:ext cx="138113" cy="9525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948238" y="3248025"/>
              <a:ext cx="133350" cy="69850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097463" y="3429000"/>
              <a:ext cx="182562" cy="141288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91063" y="3314700"/>
              <a:ext cx="114300" cy="65088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633913" y="3168650"/>
              <a:ext cx="71437" cy="74613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 rot="21133526">
              <a:off x="4865688" y="3344863"/>
              <a:ext cx="88900" cy="47625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870450" y="3354388"/>
              <a:ext cx="142875" cy="149225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929188" y="3406775"/>
              <a:ext cx="98425" cy="98425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 rot="286500">
              <a:off x="5000625" y="3467100"/>
              <a:ext cx="44450" cy="5873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002213" y="3365500"/>
              <a:ext cx="71437" cy="57150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014913" y="3417888"/>
              <a:ext cx="100012" cy="96837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5041900" y="3478213"/>
              <a:ext cx="39688" cy="49212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059363" y="3505200"/>
              <a:ext cx="65087" cy="60325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019675" y="3495675"/>
              <a:ext cx="53975" cy="109538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4252913" y="3009900"/>
              <a:ext cx="109537" cy="163513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b="1" dirty="0">
                <a:solidFill>
                  <a:schemeClr val="bg1"/>
                </a:solidFill>
                <a:latin typeface="Segoe UI Light" panose="020B05020402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830888" y="1674813"/>
              <a:ext cx="436562" cy="55721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572125" y="4953000"/>
              <a:ext cx="166688" cy="346075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8650288" y="5749925"/>
              <a:ext cx="179387" cy="204788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8805863" y="5565775"/>
              <a:ext cx="125412" cy="201613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7323138" y="4938713"/>
              <a:ext cx="989012" cy="750887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099425" y="5734050"/>
              <a:ext cx="87313" cy="119063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899275" y="4525963"/>
              <a:ext cx="241300" cy="265112"/>
            </a:xfrm>
            <a:custGeom>
              <a:avLst/>
              <a:gdLst>
                <a:gd name="T0" fmla="*/ 0 w 31"/>
                <a:gd name="T1" fmla="*/ 0 h 34"/>
                <a:gd name="T2" fmla="*/ 2147483646 w 31"/>
                <a:gd name="T3" fmla="*/ 0 h 34"/>
                <a:gd name="T4" fmla="*/ 2147483646 w 31"/>
                <a:gd name="T5" fmla="*/ 2147483646 h 34"/>
                <a:gd name="T6" fmla="*/ 2147483646 w 31"/>
                <a:gd name="T7" fmla="*/ 2147483646 h 34"/>
                <a:gd name="T8" fmla="*/ 2147483646 w 31"/>
                <a:gd name="T9" fmla="*/ 2147483646 h 34"/>
                <a:gd name="T10" fmla="*/ 2147483646 w 31"/>
                <a:gd name="T11" fmla="*/ 2147483646 h 34"/>
                <a:gd name="T12" fmla="*/ 2147483646 w 31"/>
                <a:gd name="T13" fmla="*/ 2147483646 h 34"/>
                <a:gd name="T14" fmla="*/ 2147483646 w 31"/>
                <a:gd name="T15" fmla="*/ 2147483646 h 34"/>
                <a:gd name="T16" fmla="*/ 2147483646 w 31"/>
                <a:gd name="T17" fmla="*/ 2147483646 h 34"/>
                <a:gd name="T18" fmla="*/ 2147483646 w 31"/>
                <a:gd name="T19" fmla="*/ 2147483646 h 34"/>
                <a:gd name="T20" fmla="*/ 2147483646 w 31"/>
                <a:gd name="T21" fmla="*/ 2147483646 h 34"/>
                <a:gd name="T22" fmla="*/ 2147483646 w 31"/>
                <a:gd name="T23" fmla="*/ 2147483646 h 34"/>
                <a:gd name="T24" fmla="*/ 2147483646 w 31"/>
                <a:gd name="T25" fmla="*/ 2147483646 h 34"/>
                <a:gd name="T26" fmla="*/ 2147483646 w 31"/>
                <a:gd name="T27" fmla="*/ 2147483646 h 34"/>
                <a:gd name="T28" fmla="*/ 2147483646 w 31"/>
                <a:gd name="T29" fmla="*/ 2147483646 h 34"/>
                <a:gd name="T30" fmla="*/ 2147483646 w 31"/>
                <a:gd name="T31" fmla="*/ 2147483646 h 34"/>
                <a:gd name="T32" fmla="*/ 0 w 31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7" y="13"/>
                    <a:pt x="6" y="12"/>
                  </a:cubicBezTo>
                  <a:cubicBezTo>
                    <a:pt x="4" y="11"/>
                    <a:pt x="1" y="8"/>
                    <a:pt x="1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7283450" y="4491038"/>
              <a:ext cx="227013" cy="265112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7456488" y="4618038"/>
              <a:ext cx="141287" cy="173037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7135813" y="4814888"/>
              <a:ext cx="265112" cy="60325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928938" y="3178175"/>
              <a:ext cx="158750" cy="179388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276475" y="4084638"/>
              <a:ext cx="276225" cy="77787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552700" y="4170363"/>
              <a:ext cx="171450" cy="47625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814888" y="3643313"/>
              <a:ext cx="77787" cy="46037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27575" y="3554413"/>
              <a:ext cx="31750" cy="61912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719638" y="3490913"/>
              <a:ext cx="39687" cy="47625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518150" y="3667125"/>
              <a:ext cx="39688" cy="7938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378450" y="3898900"/>
              <a:ext cx="0" cy="31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119688" y="3517900"/>
              <a:ext cx="492125" cy="179388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367338" y="3667125"/>
              <a:ext cx="180975" cy="146050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783263" y="4002088"/>
              <a:ext cx="119062" cy="77787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5800725" y="4032250"/>
              <a:ext cx="187325" cy="217488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565775" y="4171950"/>
              <a:ext cx="265113" cy="165100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378450" y="3813175"/>
              <a:ext cx="492125" cy="422275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800725" y="4079875"/>
              <a:ext cx="77788" cy="92075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462588" y="3657600"/>
              <a:ext cx="249237" cy="250825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605463" y="3589338"/>
              <a:ext cx="469900" cy="427037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013325" y="2963863"/>
              <a:ext cx="158750" cy="107950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083175" y="2814638"/>
              <a:ext cx="119063" cy="1016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078413" y="2971800"/>
              <a:ext cx="233362" cy="211138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021263" y="2886075"/>
              <a:ext cx="190500" cy="107950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4119563" y="4337050"/>
              <a:ext cx="188912" cy="141288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4073525" y="4235450"/>
              <a:ext cx="147638" cy="111125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4081463" y="3963988"/>
              <a:ext cx="298450" cy="319087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5108575" y="3830638"/>
              <a:ext cx="282575" cy="273050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4722813" y="3783013"/>
              <a:ext cx="409575" cy="38893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683125" y="3667125"/>
              <a:ext cx="103188" cy="193675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176713" y="3713163"/>
              <a:ext cx="296862" cy="22701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4087813" y="3940175"/>
              <a:ext cx="204787" cy="177800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4097338" y="4337050"/>
              <a:ext cx="61912" cy="47625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46663" y="4065588"/>
              <a:ext cx="406400" cy="49847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292600" y="4392613"/>
              <a:ext cx="149225" cy="147637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216400" y="4448175"/>
              <a:ext cx="106363" cy="92075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167188" y="4416425"/>
              <a:ext cx="79375" cy="69850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4283075" y="3940175"/>
              <a:ext cx="9525" cy="23813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5013325" y="2206625"/>
              <a:ext cx="266700" cy="585788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5287963" y="3135313"/>
              <a:ext cx="15875" cy="7937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5186363" y="1549400"/>
              <a:ext cx="3792537" cy="2030413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5659438" y="3009900"/>
              <a:ext cx="1011237" cy="709613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4903788" y="3275013"/>
              <a:ext cx="9525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616450" y="2119313"/>
              <a:ext cx="649288" cy="766762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4772025" y="2268538"/>
              <a:ext cx="320675" cy="73342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5046663" y="3135313"/>
              <a:ext cx="446087" cy="287337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5303838" y="3135313"/>
              <a:ext cx="55562" cy="30162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991100" y="3009900"/>
              <a:ext cx="77788" cy="47625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4849813" y="3033713"/>
              <a:ext cx="242887" cy="217487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198938" y="4016375"/>
              <a:ext cx="407987" cy="384175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5526088" y="4370388"/>
              <a:ext cx="234950" cy="317500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913313" y="5211763"/>
              <a:ext cx="398462" cy="354012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999038" y="5095875"/>
              <a:ext cx="236537" cy="23495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5241925" y="4914900"/>
              <a:ext cx="268288" cy="422275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5241925" y="4673600"/>
              <a:ext cx="260350" cy="265113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4802188" y="4797425"/>
              <a:ext cx="298450" cy="298450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802188" y="4516438"/>
              <a:ext cx="463550" cy="460375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5319713" y="4203700"/>
              <a:ext cx="369887" cy="354013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5343525" y="4532313"/>
              <a:ext cx="204788" cy="23495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5122863" y="5040313"/>
              <a:ext cx="188912" cy="179387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5053013" y="4557713"/>
              <a:ext cx="338137" cy="544512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425950" y="4384675"/>
              <a:ext cx="101600" cy="13176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4576763" y="4283075"/>
              <a:ext cx="296862" cy="266700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4865688" y="4384675"/>
              <a:ext cx="320675" cy="187325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4772025" y="4557713"/>
              <a:ext cx="195263" cy="233362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732338" y="4605338"/>
              <a:ext cx="117475" cy="130175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4527550" y="4337050"/>
              <a:ext cx="63500" cy="157163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4503738" y="4378325"/>
              <a:ext cx="55562" cy="123825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4795838" y="5073650"/>
              <a:ext cx="320675" cy="325438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527550" y="4181475"/>
              <a:ext cx="79375" cy="93663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20663" y="2108200"/>
              <a:ext cx="676275" cy="922338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896938" y="2070100"/>
              <a:ext cx="2119312" cy="145256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1296988" y="3279775"/>
              <a:ext cx="1435100" cy="741363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212975" y="4286250"/>
              <a:ext cx="111125" cy="112713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252663" y="4389438"/>
              <a:ext cx="95250" cy="69850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339975" y="4429125"/>
              <a:ext cx="141288" cy="60325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433638" y="4359275"/>
              <a:ext cx="290512" cy="319088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173288" y="4264025"/>
              <a:ext cx="150812" cy="69850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093913" y="4222750"/>
              <a:ext cx="119062" cy="98425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1484313" y="3810000"/>
              <a:ext cx="754062" cy="493713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 rot="20747712">
              <a:off x="2717800" y="1831975"/>
              <a:ext cx="812800" cy="896938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1751013" y="2073275"/>
              <a:ext cx="41275" cy="3651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3438" y="2368550"/>
              <a:ext cx="0" cy="4763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460625" y="2401888"/>
              <a:ext cx="3175" cy="6350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109788" y="1984375"/>
              <a:ext cx="14287" cy="14288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2297113" y="2452688"/>
              <a:ext cx="144462" cy="120650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181225" y="2090738"/>
              <a:ext cx="598488" cy="400050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1663700" y="2024063"/>
              <a:ext cx="158750" cy="146050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1831975" y="1970088"/>
              <a:ext cx="144463" cy="93662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1771650" y="1920875"/>
              <a:ext cx="109538" cy="61913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987550" y="1982788"/>
              <a:ext cx="92075" cy="80962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2081213" y="2032000"/>
              <a:ext cx="36512" cy="46038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2071688" y="1968500"/>
              <a:ext cx="215900" cy="103188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1901825" y="1903413"/>
              <a:ext cx="44450" cy="38100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 flipV="1">
              <a:off x="2071688" y="1662113"/>
              <a:ext cx="215900" cy="323850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076450" y="1930400"/>
              <a:ext cx="36513" cy="17463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57400" y="1884363"/>
              <a:ext cx="33338" cy="47625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1990725" y="1862138"/>
              <a:ext cx="60325" cy="68262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747838" y="2109788"/>
              <a:ext cx="269875" cy="23495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776538" y="4244975"/>
              <a:ext cx="36512" cy="19050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3819525" y="2471738"/>
              <a:ext cx="131763" cy="50800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7815263" y="4605338"/>
              <a:ext cx="215900" cy="185737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8031163" y="4649788"/>
              <a:ext cx="174625" cy="169862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grpSp>
          <p:nvGrpSpPr>
            <p:cNvPr id="186" name="Group 185"/>
            <p:cNvGrpSpPr>
              <a:grpSpLocks/>
            </p:cNvGrpSpPr>
            <p:nvPr/>
          </p:nvGrpSpPr>
          <p:grpSpPr bwMode="auto">
            <a:xfrm>
              <a:off x="4292600" y="2860675"/>
              <a:ext cx="250825" cy="368300"/>
              <a:chOff x="2201" y="1250"/>
              <a:chExt cx="133" cy="193"/>
            </a:xfrm>
            <a:grpFill/>
          </p:grpSpPr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GB" dirty="0">
                  <a:latin typeface="Segoe UI Light" panose="020B0502040204020203" pitchFamily="34" charset="0"/>
                </a:endParaRPr>
              </a:p>
            </p:txBody>
          </p:sp>
        </p:grp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5275263" y="3709988"/>
              <a:ext cx="73025" cy="44450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6342063" y="3095625"/>
              <a:ext cx="1508125" cy="1047750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6481763" y="4425950"/>
              <a:ext cx="57150" cy="68263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7205663" y="4143375"/>
              <a:ext cx="53975" cy="53975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7496175" y="4010025"/>
              <a:ext cx="31750" cy="93663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7731125" y="3767138"/>
              <a:ext cx="46038" cy="69850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7786688" y="3408363"/>
              <a:ext cx="344487" cy="374650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8029575" y="3063875"/>
              <a:ext cx="61913" cy="306388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7478713" y="4189413"/>
              <a:ext cx="141287" cy="195262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7535863" y="4416425"/>
              <a:ext cx="115887" cy="92075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6692900" y="3143250"/>
              <a:ext cx="777875" cy="390525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8" name="Line 449"/>
            <p:cNvSpPr>
              <a:spLocks noChangeShapeType="1"/>
            </p:cNvSpPr>
            <p:nvPr/>
          </p:nvSpPr>
          <p:spPr bwMode="auto">
            <a:xfrm>
              <a:off x="7440613" y="4206875"/>
              <a:ext cx="0" cy="0"/>
            </a:xfrm>
            <a:prstGeom prst="line">
              <a:avLst/>
            </a:prstGeom>
            <a:grpFill/>
            <a:ln w="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7589838" y="3492500"/>
              <a:ext cx="123825" cy="155575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637463" y="3632200"/>
              <a:ext cx="85725" cy="104775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919413" y="5365750"/>
              <a:ext cx="127000" cy="16668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371725" y="4675188"/>
              <a:ext cx="320675" cy="392112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576513" y="4551363"/>
              <a:ext cx="884237" cy="91122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2563813" y="5153025"/>
              <a:ext cx="473075" cy="947738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500313" y="5053013"/>
              <a:ext cx="242887" cy="1179512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820988" y="5105400"/>
              <a:ext cx="200025" cy="187325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667000" y="4897438"/>
              <a:ext cx="266700" cy="287337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532063" y="4629150"/>
              <a:ext cx="195262" cy="13970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854325" y="4462463"/>
              <a:ext cx="117475" cy="179387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3036888" y="4525963"/>
              <a:ext cx="76200" cy="93662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943225" y="4522788"/>
              <a:ext cx="96838" cy="109537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79688" y="4378325"/>
              <a:ext cx="333375" cy="280988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390775" y="4627563"/>
              <a:ext cx="134938" cy="14922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4757738" y="2967038"/>
              <a:ext cx="49212" cy="96837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6029325" y="3640138"/>
              <a:ext cx="431800" cy="417512"/>
            </a:xfrm>
            <a:custGeom>
              <a:avLst/>
              <a:gdLst>
                <a:gd name="T0" fmla="*/ 2147483646 w 10795"/>
                <a:gd name="T1" fmla="*/ 2147483646 h 10652"/>
                <a:gd name="T2" fmla="*/ 2147483646 w 10795"/>
                <a:gd name="T3" fmla="*/ 2147483646 h 10652"/>
                <a:gd name="T4" fmla="*/ 2147483646 w 10795"/>
                <a:gd name="T5" fmla="*/ 2147483646 h 10652"/>
                <a:gd name="T6" fmla="*/ 2147483646 w 10795"/>
                <a:gd name="T7" fmla="*/ 2147483646 h 10652"/>
                <a:gd name="T8" fmla="*/ 2147483646 w 10795"/>
                <a:gd name="T9" fmla="*/ 2147483646 h 10652"/>
                <a:gd name="T10" fmla="*/ 2147483646 w 10795"/>
                <a:gd name="T11" fmla="*/ 2147483646 h 10652"/>
                <a:gd name="T12" fmla="*/ 2147483646 w 10795"/>
                <a:gd name="T13" fmla="*/ 2147483646 h 10652"/>
                <a:gd name="T14" fmla="*/ 2147483646 w 10795"/>
                <a:gd name="T15" fmla="*/ 2147483646 h 10652"/>
                <a:gd name="T16" fmla="*/ 2147483646 w 10795"/>
                <a:gd name="T17" fmla="*/ 2147483646 h 10652"/>
                <a:gd name="T18" fmla="*/ 2147483646 w 10795"/>
                <a:gd name="T19" fmla="*/ 2147483646 h 10652"/>
                <a:gd name="T20" fmla="*/ 2147483646 w 10795"/>
                <a:gd name="T21" fmla="*/ 2147483646 h 10652"/>
                <a:gd name="T22" fmla="*/ 2147483646 w 10795"/>
                <a:gd name="T23" fmla="*/ 2147483646 h 10652"/>
                <a:gd name="T24" fmla="*/ 2147483646 w 10795"/>
                <a:gd name="T25" fmla="*/ 2147483646 h 10652"/>
                <a:gd name="T26" fmla="*/ 2147483646 w 10795"/>
                <a:gd name="T27" fmla="*/ 2147483646 h 10652"/>
                <a:gd name="T28" fmla="*/ 2147483646 w 10795"/>
                <a:gd name="T29" fmla="*/ 360875000 h 10652"/>
                <a:gd name="T30" fmla="*/ 2147483646 w 10795"/>
                <a:gd name="T31" fmla="*/ 2147483646 h 10652"/>
                <a:gd name="T32" fmla="*/ 2147483646 w 10795"/>
                <a:gd name="T33" fmla="*/ 2147483646 h 10652"/>
                <a:gd name="T34" fmla="*/ 2147483646 w 10795"/>
                <a:gd name="T35" fmla="*/ 2147483646 h 10652"/>
                <a:gd name="T36" fmla="*/ 2147483646 w 10795"/>
                <a:gd name="T37" fmla="*/ 2147483646 h 10652"/>
                <a:gd name="T38" fmla="*/ 2147483646 w 10795"/>
                <a:gd name="T39" fmla="*/ 2147483646 h 10652"/>
                <a:gd name="T40" fmla="*/ 2147483646 w 10795"/>
                <a:gd name="T41" fmla="*/ 2147483646 h 10652"/>
                <a:gd name="T42" fmla="*/ 2147483646 w 10795"/>
                <a:gd name="T43" fmla="*/ 2147483646 h 10652"/>
                <a:gd name="T44" fmla="*/ 2147483646 w 10795"/>
                <a:gd name="T45" fmla="*/ 2147483646 h 10652"/>
                <a:gd name="T46" fmla="*/ 2147483646 w 10795"/>
                <a:gd name="T47" fmla="*/ 2147483646 h 10652"/>
                <a:gd name="T48" fmla="*/ 2147483646 w 10795"/>
                <a:gd name="T49" fmla="*/ 2147483646 h 10652"/>
                <a:gd name="T50" fmla="*/ 2147483646 w 10795"/>
                <a:gd name="T51" fmla="*/ 2147483646 h 10652"/>
                <a:gd name="T52" fmla="*/ 2147483646 w 10795"/>
                <a:gd name="T53" fmla="*/ 2147483646 h 10652"/>
                <a:gd name="T54" fmla="*/ 2147483646 w 10795"/>
                <a:gd name="T55" fmla="*/ 2147483646 h 10652"/>
                <a:gd name="T56" fmla="*/ 2147483646 w 10795"/>
                <a:gd name="T57" fmla="*/ 2147483646 h 10652"/>
                <a:gd name="T58" fmla="*/ 2147483646 w 10795"/>
                <a:gd name="T59" fmla="*/ 2147483646 h 10652"/>
                <a:gd name="T60" fmla="*/ 2147483646 w 10795"/>
                <a:gd name="T61" fmla="*/ 2147483646 h 10652"/>
                <a:gd name="T62" fmla="*/ 2147483646 w 10795"/>
                <a:gd name="T63" fmla="*/ 2147483646 h 10652"/>
                <a:gd name="T64" fmla="*/ 2147483646 w 10795"/>
                <a:gd name="T65" fmla="*/ 2147483646 h 10652"/>
                <a:gd name="T66" fmla="*/ 2147483646 w 10795"/>
                <a:gd name="T67" fmla="*/ 2147483646 h 10652"/>
                <a:gd name="T68" fmla="*/ 2147483646 w 10795"/>
                <a:gd name="T69" fmla="*/ 2147483646 h 10652"/>
                <a:gd name="T70" fmla="*/ 2147483646 w 10795"/>
                <a:gd name="T71" fmla="*/ 2147483646 h 10652"/>
                <a:gd name="T72" fmla="*/ 2147483646 w 10795"/>
                <a:gd name="T73" fmla="*/ 2147483646 h 10652"/>
                <a:gd name="T74" fmla="*/ 2147483646 w 10795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795" h="10652">
                  <a:moveTo>
                    <a:pt x="7118" y="10169"/>
                  </a:moveTo>
                  <a:cubicBezTo>
                    <a:pt x="7403" y="10018"/>
                    <a:pt x="7922" y="10028"/>
                    <a:pt x="7912" y="9685"/>
                  </a:cubicBezTo>
                  <a:cubicBezTo>
                    <a:pt x="7902" y="9342"/>
                    <a:pt x="7173" y="8474"/>
                    <a:pt x="7058" y="8110"/>
                  </a:cubicBezTo>
                  <a:cubicBezTo>
                    <a:pt x="6943" y="7746"/>
                    <a:pt x="7143" y="7666"/>
                    <a:pt x="7222" y="7500"/>
                  </a:cubicBezTo>
                  <a:cubicBezTo>
                    <a:pt x="7301" y="7334"/>
                    <a:pt x="7346" y="7193"/>
                    <a:pt x="7530" y="7116"/>
                  </a:cubicBezTo>
                  <a:cubicBezTo>
                    <a:pt x="7714" y="7039"/>
                    <a:pt x="8027" y="7379"/>
                    <a:pt x="8325" y="7039"/>
                  </a:cubicBezTo>
                  <a:cubicBezTo>
                    <a:pt x="8623" y="6699"/>
                    <a:pt x="9062" y="5615"/>
                    <a:pt x="9319" y="5078"/>
                  </a:cubicBezTo>
                  <a:cubicBezTo>
                    <a:pt x="9576" y="4541"/>
                    <a:pt x="9720" y="4241"/>
                    <a:pt x="9868" y="3816"/>
                  </a:cubicBezTo>
                  <a:cubicBezTo>
                    <a:pt x="10016" y="3391"/>
                    <a:pt x="10257" y="2817"/>
                    <a:pt x="10206" y="2527"/>
                  </a:cubicBezTo>
                  <a:cubicBezTo>
                    <a:pt x="10155" y="2237"/>
                    <a:pt x="9538" y="2325"/>
                    <a:pt x="9564" y="2075"/>
                  </a:cubicBezTo>
                  <a:cubicBezTo>
                    <a:pt x="9591" y="1811"/>
                    <a:pt x="9500" y="1164"/>
                    <a:pt x="9640" y="1129"/>
                  </a:cubicBezTo>
                  <a:cubicBezTo>
                    <a:pt x="10141" y="1004"/>
                    <a:pt x="10598" y="957"/>
                    <a:pt x="10748" y="847"/>
                  </a:cubicBezTo>
                  <a:cubicBezTo>
                    <a:pt x="10898" y="737"/>
                    <a:pt x="10653" y="578"/>
                    <a:pt x="10543" y="467"/>
                  </a:cubicBezTo>
                  <a:cubicBezTo>
                    <a:pt x="10433" y="356"/>
                    <a:pt x="10260" y="257"/>
                    <a:pt x="10085" y="179"/>
                  </a:cubicBezTo>
                  <a:cubicBezTo>
                    <a:pt x="9911" y="102"/>
                    <a:pt x="9805" y="-9"/>
                    <a:pt x="9497" y="1"/>
                  </a:cubicBezTo>
                  <a:cubicBezTo>
                    <a:pt x="9192" y="11"/>
                    <a:pt x="8556" y="193"/>
                    <a:pt x="8247" y="237"/>
                  </a:cubicBezTo>
                  <a:cubicBezTo>
                    <a:pt x="7938" y="279"/>
                    <a:pt x="7858" y="208"/>
                    <a:pt x="7639" y="263"/>
                  </a:cubicBezTo>
                  <a:cubicBezTo>
                    <a:pt x="7421" y="320"/>
                    <a:pt x="7152" y="573"/>
                    <a:pt x="6937" y="573"/>
                  </a:cubicBezTo>
                  <a:cubicBezTo>
                    <a:pt x="6886" y="922"/>
                    <a:pt x="6810" y="1372"/>
                    <a:pt x="6784" y="1623"/>
                  </a:cubicBezTo>
                  <a:cubicBezTo>
                    <a:pt x="6758" y="1873"/>
                    <a:pt x="6784" y="1924"/>
                    <a:pt x="6784" y="2075"/>
                  </a:cubicBezTo>
                  <a:cubicBezTo>
                    <a:pt x="6712" y="2150"/>
                    <a:pt x="6645" y="2133"/>
                    <a:pt x="6569" y="2301"/>
                  </a:cubicBezTo>
                  <a:cubicBezTo>
                    <a:pt x="6493" y="2469"/>
                    <a:pt x="6407" y="2823"/>
                    <a:pt x="6326" y="3084"/>
                  </a:cubicBezTo>
                  <a:cubicBezTo>
                    <a:pt x="6326" y="3084"/>
                    <a:pt x="5388" y="3490"/>
                    <a:pt x="5072" y="3661"/>
                  </a:cubicBezTo>
                  <a:cubicBezTo>
                    <a:pt x="4756" y="3832"/>
                    <a:pt x="4644" y="3888"/>
                    <a:pt x="4431" y="4113"/>
                  </a:cubicBezTo>
                  <a:cubicBezTo>
                    <a:pt x="4217" y="4338"/>
                    <a:pt x="3788" y="5012"/>
                    <a:pt x="3788" y="5012"/>
                  </a:cubicBezTo>
                  <a:cubicBezTo>
                    <a:pt x="3788" y="5012"/>
                    <a:pt x="2925" y="5037"/>
                    <a:pt x="2506" y="5245"/>
                  </a:cubicBezTo>
                  <a:cubicBezTo>
                    <a:pt x="2087" y="5453"/>
                    <a:pt x="1684" y="6101"/>
                    <a:pt x="1270" y="6260"/>
                  </a:cubicBezTo>
                  <a:cubicBezTo>
                    <a:pt x="856" y="6419"/>
                    <a:pt x="140" y="6073"/>
                    <a:pt x="20" y="6198"/>
                  </a:cubicBezTo>
                  <a:cubicBezTo>
                    <a:pt x="-100" y="6323"/>
                    <a:pt x="358" y="6820"/>
                    <a:pt x="552" y="7008"/>
                  </a:cubicBezTo>
                  <a:cubicBezTo>
                    <a:pt x="746" y="7196"/>
                    <a:pt x="1074" y="7217"/>
                    <a:pt x="1182" y="7324"/>
                  </a:cubicBezTo>
                  <a:cubicBezTo>
                    <a:pt x="1290" y="7431"/>
                    <a:pt x="1192" y="7543"/>
                    <a:pt x="1199" y="7649"/>
                  </a:cubicBezTo>
                  <a:cubicBezTo>
                    <a:pt x="1206" y="7755"/>
                    <a:pt x="1239" y="7800"/>
                    <a:pt x="1223" y="7962"/>
                  </a:cubicBezTo>
                  <a:cubicBezTo>
                    <a:pt x="1207" y="8124"/>
                    <a:pt x="1334" y="8396"/>
                    <a:pt x="1102" y="8620"/>
                  </a:cubicBezTo>
                  <a:cubicBezTo>
                    <a:pt x="795" y="8917"/>
                    <a:pt x="443" y="9228"/>
                    <a:pt x="470" y="9744"/>
                  </a:cubicBezTo>
                  <a:cubicBezTo>
                    <a:pt x="479" y="9915"/>
                    <a:pt x="2376" y="9516"/>
                    <a:pt x="3293" y="9667"/>
                  </a:cubicBezTo>
                  <a:cubicBezTo>
                    <a:pt x="4210" y="9818"/>
                    <a:pt x="5529" y="9982"/>
                    <a:pt x="5971" y="10652"/>
                  </a:cubicBezTo>
                  <a:lnTo>
                    <a:pt x="6232" y="10504"/>
                  </a:lnTo>
                  <a:lnTo>
                    <a:pt x="7118" y="101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6018213" y="3611563"/>
              <a:ext cx="341312" cy="276225"/>
            </a:xfrm>
            <a:custGeom>
              <a:avLst/>
              <a:gdLst>
                <a:gd name="T0" fmla="*/ 2147483646 w 10000"/>
                <a:gd name="T1" fmla="*/ 2147483646 h 11017"/>
                <a:gd name="T2" fmla="*/ 2147483646 w 10000"/>
                <a:gd name="T3" fmla="*/ 2147483646 h 11017"/>
                <a:gd name="T4" fmla="*/ 2147483646 w 10000"/>
                <a:gd name="T5" fmla="*/ 2147483646 h 11017"/>
                <a:gd name="T6" fmla="*/ 2147483646 w 10000"/>
                <a:gd name="T7" fmla="*/ 2147483646 h 11017"/>
                <a:gd name="T8" fmla="*/ 2147483646 w 10000"/>
                <a:gd name="T9" fmla="*/ 0 h 11017"/>
                <a:gd name="T10" fmla="*/ 2147483646 w 10000"/>
                <a:gd name="T11" fmla="*/ 2147483646 h 11017"/>
                <a:gd name="T12" fmla="*/ 2147483646 w 10000"/>
                <a:gd name="T13" fmla="*/ 2147483646 h 11017"/>
                <a:gd name="T14" fmla="*/ 2147483646 w 10000"/>
                <a:gd name="T15" fmla="*/ 2147483646 h 11017"/>
                <a:gd name="T16" fmla="*/ 2147483646 w 10000"/>
                <a:gd name="T17" fmla="*/ 2147483646 h 11017"/>
                <a:gd name="T18" fmla="*/ 2147483646 w 10000"/>
                <a:gd name="T19" fmla="*/ 2147483646 h 11017"/>
                <a:gd name="T20" fmla="*/ 2147483646 w 10000"/>
                <a:gd name="T21" fmla="*/ 2147483646 h 11017"/>
                <a:gd name="T22" fmla="*/ 2147483646 w 10000"/>
                <a:gd name="T23" fmla="*/ 2147483646 h 11017"/>
                <a:gd name="T24" fmla="*/ 2147483646 w 10000"/>
                <a:gd name="T25" fmla="*/ 2147483646 h 11017"/>
                <a:gd name="T26" fmla="*/ 2147483646 w 10000"/>
                <a:gd name="T27" fmla="*/ 2147483646 h 11017"/>
                <a:gd name="T28" fmla="*/ 2147483646 w 10000"/>
                <a:gd name="T29" fmla="*/ 2147483646 h 11017"/>
                <a:gd name="T30" fmla="*/ 2147483646 w 10000"/>
                <a:gd name="T31" fmla="*/ 2147483646 h 11017"/>
                <a:gd name="T32" fmla="*/ 2147483646 w 10000"/>
                <a:gd name="T33" fmla="*/ 2147483646 h 11017"/>
                <a:gd name="T34" fmla="*/ 0 w 10000"/>
                <a:gd name="T35" fmla="*/ 2147483646 h 11017"/>
                <a:gd name="T36" fmla="*/ 0 w 10000"/>
                <a:gd name="T37" fmla="*/ 2147483646 h 11017"/>
                <a:gd name="T38" fmla="*/ 2147483646 w 10000"/>
                <a:gd name="T39" fmla="*/ 2147483646 h 11017"/>
                <a:gd name="T40" fmla="*/ 2147483646 w 10000"/>
                <a:gd name="T41" fmla="*/ 2147483646 h 11017"/>
                <a:gd name="T42" fmla="*/ 2147483646 w 10000"/>
                <a:gd name="T43" fmla="*/ 2147483646 h 11017"/>
                <a:gd name="T44" fmla="*/ 2147483646 w 10000"/>
                <a:gd name="T45" fmla="*/ 2147483646 h 11017"/>
                <a:gd name="T46" fmla="*/ 2147483646 w 10000"/>
                <a:gd name="T47" fmla="*/ 2147483646 h 11017"/>
                <a:gd name="T48" fmla="*/ 2147483646 w 10000"/>
                <a:gd name="T49" fmla="*/ 2147483646 h 11017"/>
                <a:gd name="T50" fmla="*/ 2147483646 w 10000"/>
                <a:gd name="T51" fmla="*/ 2147483646 h 11017"/>
                <a:gd name="T52" fmla="*/ 2147483646 w 10000"/>
                <a:gd name="T53" fmla="*/ 2147483646 h 11017"/>
                <a:gd name="T54" fmla="*/ 2147483646 w 10000"/>
                <a:gd name="T55" fmla="*/ 2147483646 h 11017"/>
                <a:gd name="T56" fmla="*/ 2147483646 w 10000"/>
                <a:gd name="T57" fmla="*/ 2147483646 h 11017"/>
                <a:gd name="T58" fmla="*/ 2147483646 w 10000"/>
                <a:gd name="T59" fmla="*/ 2147483646 h 11017"/>
                <a:gd name="T60" fmla="*/ 2147483646 w 10000"/>
                <a:gd name="T61" fmla="*/ 2147483646 h 11017"/>
                <a:gd name="T62" fmla="*/ 2147483646 w 10000"/>
                <a:gd name="T63" fmla="*/ 2147483646 h 11017"/>
                <a:gd name="T64" fmla="*/ 2147483646 w 10000"/>
                <a:gd name="T65" fmla="*/ 2147483646 h 11017"/>
                <a:gd name="T66" fmla="*/ 2147483646 w 10000"/>
                <a:gd name="T67" fmla="*/ 2147483646 h 11017"/>
                <a:gd name="T68" fmla="*/ 2147483646 w 10000"/>
                <a:gd name="T69" fmla="*/ 2147483646 h 11017"/>
                <a:gd name="T70" fmla="*/ 2147483646 w 10000"/>
                <a:gd name="T71" fmla="*/ 2147483646 h 11017"/>
                <a:gd name="T72" fmla="*/ 2147483646 w 10000"/>
                <a:gd name="T73" fmla="*/ 2147483646 h 11017"/>
                <a:gd name="T74" fmla="*/ 2147483646 w 10000"/>
                <a:gd name="T75" fmla="*/ 2147483646 h 11017"/>
                <a:gd name="T76" fmla="*/ 2147483646 w 10000"/>
                <a:gd name="T77" fmla="*/ 2147483646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000" h="11017">
                  <a:moveTo>
                    <a:pt x="9226" y="329"/>
                  </a:moveTo>
                  <a:cubicBezTo>
                    <a:pt x="8904" y="611"/>
                    <a:pt x="8531" y="1035"/>
                    <a:pt x="8261" y="1176"/>
                  </a:cubicBezTo>
                  <a:cubicBezTo>
                    <a:pt x="7992" y="1317"/>
                    <a:pt x="7826" y="1176"/>
                    <a:pt x="7609" y="1176"/>
                  </a:cubicBezTo>
                  <a:cubicBezTo>
                    <a:pt x="7536" y="882"/>
                    <a:pt x="7464" y="588"/>
                    <a:pt x="7391" y="294"/>
                  </a:cubicBezTo>
                  <a:lnTo>
                    <a:pt x="7174" y="0"/>
                  </a:lnTo>
                  <a:lnTo>
                    <a:pt x="6522" y="882"/>
                  </a:lnTo>
                  <a:cubicBezTo>
                    <a:pt x="6377" y="1078"/>
                    <a:pt x="6298" y="1425"/>
                    <a:pt x="6087" y="1471"/>
                  </a:cubicBezTo>
                  <a:cubicBezTo>
                    <a:pt x="5876" y="1517"/>
                    <a:pt x="5533" y="1264"/>
                    <a:pt x="5256" y="1160"/>
                  </a:cubicBezTo>
                  <a:cubicBezTo>
                    <a:pt x="5098" y="1165"/>
                    <a:pt x="4971" y="1173"/>
                    <a:pt x="4783" y="1176"/>
                  </a:cubicBezTo>
                  <a:cubicBezTo>
                    <a:pt x="4595" y="1179"/>
                    <a:pt x="4348" y="1176"/>
                    <a:pt x="4130" y="1176"/>
                  </a:cubicBezTo>
                  <a:lnTo>
                    <a:pt x="3261" y="882"/>
                  </a:lnTo>
                  <a:cubicBezTo>
                    <a:pt x="3188" y="1372"/>
                    <a:pt x="3116" y="1863"/>
                    <a:pt x="3043" y="2353"/>
                  </a:cubicBezTo>
                  <a:lnTo>
                    <a:pt x="1957" y="2941"/>
                  </a:lnTo>
                  <a:lnTo>
                    <a:pt x="1522" y="3529"/>
                  </a:lnTo>
                  <a:lnTo>
                    <a:pt x="870" y="3235"/>
                  </a:lnTo>
                  <a:lnTo>
                    <a:pt x="435" y="2941"/>
                  </a:lnTo>
                  <a:cubicBezTo>
                    <a:pt x="362" y="3529"/>
                    <a:pt x="290" y="4118"/>
                    <a:pt x="217" y="4706"/>
                  </a:cubicBezTo>
                  <a:cubicBezTo>
                    <a:pt x="145" y="5098"/>
                    <a:pt x="72" y="5490"/>
                    <a:pt x="0" y="5882"/>
                  </a:cubicBezTo>
                  <a:lnTo>
                    <a:pt x="0" y="7353"/>
                  </a:lnTo>
                  <a:lnTo>
                    <a:pt x="870" y="7941"/>
                  </a:lnTo>
                  <a:cubicBezTo>
                    <a:pt x="435" y="9706"/>
                    <a:pt x="559" y="9259"/>
                    <a:pt x="435" y="9706"/>
                  </a:cubicBezTo>
                  <a:cubicBezTo>
                    <a:pt x="311" y="10153"/>
                    <a:pt x="27" y="10425"/>
                    <a:pt x="124" y="10621"/>
                  </a:cubicBezTo>
                  <a:cubicBezTo>
                    <a:pt x="221" y="10817"/>
                    <a:pt x="794" y="10837"/>
                    <a:pt x="1017" y="10882"/>
                  </a:cubicBezTo>
                  <a:cubicBezTo>
                    <a:pt x="1240" y="10927"/>
                    <a:pt x="1315" y="10844"/>
                    <a:pt x="1460" y="10893"/>
                  </a:cubicBezTo>
                  <a:cubicBezTo>
                    <a:pt x="1605" y="10942"/>
                    <a:pt x="2180" y="11085"/>
                    <a:pt x="2676" y="10980"/>
                  </a:cubicBezTo>
                  <a:cubicBezTo>
                    <a:pt x="3172" y="10875"/>
                    <a:pt x="4096" y="10604"/>
                    <a:pt x="4434" y="10261"/>
                  </a:cubicBezTo>
                  <a:cubicBezTo>
                    <a:pt x="4772" y="9918"/>
                    <a:pt x="4517" y="9199"/>
                    <a:pt x="4703" y="8921"/>
                  </a:cubicBezTo>
                  <a:cubicBezTo>
                    <a:pt x="4889" y="8643"/>
                    <a:pt x="5182" y="8785"/>
                    <a:pt x="5548" y="8595"/>
                  </a:cubicBezTo>
                  <a:cubicBezTo>
                    <a:pt x="5914" y="8405"/>
                    <a:pt x="6666" y="8083"/>
                    <a:pt x="6899" y="7778"/>
                  </a:cubicBezTo>
                  <a:cubicBezTo>
                    <a:pt x="7133" y="7473"/>
                    <a:pt x="6892" y="6977"/>
                    <a:pt x="6949" y="6764"/>
                  </a:cubicBezTo>
                  <a:cubicBezTo>
                    <a:pt x="7006" y="6552"/>
                    <a:pt x="7127" y="6617"/>
                    <a:pt x="7239" y="6503"/>
                  </a:cubicBezTo>
                  <a:cubicBezTo>
                    <a:pt x="7351" y="6389"/>
                    <a:pt x="7449" y="6339"/>
                    <a:pt x="7621" y="6078"/>
                  </a:cubicBezTo>
                  <a:cubicBezTo>
                    <a:pt x="7793" y="5817"/>
                    <a:pt x="8142" y="5240"/>
                    <a:pt x="8271" y="4935"/>
                  </a:cubicBezTo>
                  <a:cubicBezTo>
                    <a:pt x="8400" y="4630"/>
                    <a:pt x="8303" y="4537"/>
                    <a:pt x="8395" y="4248"/>
                  </a:cubicBezTo>
                  <a:cubicBezTo>
                    <a:pt x="8487" y="3959"/>
                    <a:pt x="8811" y="3568"/>
                    <a:pt x="8825" y="3203"/>
                  </a:cubicBezTo>
                  <a:cubicBezTo>
                    <a:pt x="8839" y="2838"/>
                    <a:pt x="8282" y="2299"/>
                    <a:pt x="8478" y="2059"/>
                  </a:cubicBezTo>
                  <a:cubicBezTo>
                    <a:pt x="8674" y="1819"/>
                    <a:pt x="9493" y="1863"/>
                    <a:pt x="10000" y="1765"/>
                  </a:cubicBezTo>
                  <a:lnTo>
                    <a:pt x="9565" y="882"/>
                  </a:lnTo>
                  <a:lnTo>
                    <a:pt x="9226" y="32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734175" y="3946525"/>
              <a:ext cx="112713" cy="1397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557963" y="3840163"/>
              <a:ext cx="214312" cy="120650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905625" y="3975100"/>
              <a:ext cx="233363" cy="490538"/>
            </a:xfrm>
            <a:custGeom>
              <a:avLst/>
              <a:gdLst>
                <a:gd name="T0" fmla="*/ 1296617862 w 11115"/>
                <a:gd name="T1" fmla="*/ 0 h 10000"/>
                <a:gd name="T2" fmla="*/ 1014318022 w 11115"/>
                <a:gd name="T3" fmla="*/ 2147483646 h 10000"/>
                <a:gd name="T4" fmla="*/ 876662132 w 11115"/>
                <a:gd name="T5" fmla="*/ 2147483646 h 10000"/>
                <a:gd name="T6" fmla="*/ 833108975 w 11115"/>
                <a:gd name="T7" fmla="*/ 2147483646 h 10000"/>
                <a:gd name="T8" fmla="*/ 359688197 w 11115"/>
                <a:gd name="T9" fmla="*/ 2147483646 h 10000"/>
                <a:gd name="T10" fmla="*/ 70188704 w 11115"/>
                <a:gd name="T11" fmla="*/ 2147483646 h 10000"/>
                <a:gd name="T12" fmla="*/ 0 w 11115"/>
                <a:gd name="T13" fmla="*/ 2147483646 h 10000"/>
                <a:gd name="T14" fmla="*/ 479454939 w 11115"/>
                <a:gd name="T15" fmla="*/ 2147483646 h 10000"/>
                <a:gd name="T16" fmla="*/ 371738000 w 11115"/>
                <a:gd name="T17" fmla="*/ 2147483646 h 10000"/>
                <a:gd name="T18" fmla="*/ 923713488 w 11115"/>
                <a:gd name="T19" fmla="*/ 2147483646 h 10000"/>
                <a:gd name="T20" fmla="*/ 1240431715 w 11115"/>
                <a:gd name="T21" fmla="*/ 2147483646 h 10000"/>
                <a:gd name="T22" fmla="*/ 1064090476 w 11115"/>
                <a:gd name="T23" fmla="*/ 2147483646 h 10000"/>
                <a:gd name="T24" fmla="*/ 1180552953 w 11115"/>
                <a:gd name="T25" fmla="*/ 2147483646 h 10000"/>
                <a:gd name="T26" fmla="*/ 1299347758 w 11115"/>
                <a:gd name="T27" fmla="*/ 2147483646 h 10000"/>
                <a:gd name="T28" fmla="*/ 1436411642 w 11115"/>
                <a:gd name="T29" fmla="*/ 2147483646 h 10000"/>
                <a:gd name="T30" fmla="*/ 1469080908 w 11115"/>
                <a:gd name="T31" fmla="*/ 2147483646 h 10000"/>
                <a:gd name="T32" fmla="*/ 1751186353 w 11115"/>
                <a:gd name="T33" fmla="*/ 2147483646 h 10000"/>
                <a:gd name="T34" fmla="*/ 1628893350 w 11115"/>
                <a:gd name="T35" fmla="*/ 2147483646 h 10000"/>
                <a:gd name="T36" fmla="*/ 1429609158 w 11115"/>
                <a:gd name="T37" fmla="*/ 2147483646 h 10000"/>
                <a:gd name="T38" fmla="*/ 1529154066 w 11115"/>
                <a:gd name="T39" fmla="*/ 2147483646 h 10000"/>
                <a:gd name="T40" fmla="*/ 1512430411 w 11115"/>
                <a:gd name="T41" fmla="*/ 2147483646 h 10000"/>
                <a:gd name="T42" fmla="*/ 1246845408 w 11115"/>
                <a:gd name="T43" fmla="*/ 2147483646 h 10000"/>
                <a:gd name="T44" fmla="*/ 1379642749 w 11115"/>
                <a:gd name="T45" fmla="*/ 2147483646 h 10000"/>
                <a:gd name="T46" fmla="*/ 1539065958 w 11115"/>
                <a:gd name="T47" fmla="*/ 2147483646 h 10000"/>
                <a:gd name="T48" fmla="*/ 1883011737 w 11115"/>
                <a:gd name="T49" fmla="*/ 2147483646 h 10000"/>
                <a:gd name="T50" fmla="*/ 2007831422 w 11115"/>
                <a:gd name="T51" fmla="*/ 2147483646 h 10000"/>
                <a:gd name="T52" fmla="*/ 2147483646 w 11115"/>
                <a:gd name="T53" fmla="*/ 2147483646 h 10000"/>
                <a:gd name="T54" fmla="*/ 1877560763 w 11115"/>
                <a:gd name="T55" fmla="*/ 2147483646 h 10000"/>
                <a:gd name="T56" fmla="*/ 1862207137 w 11115"/>
                <a:gd name="T57" fmla="*/ 2147483646 h 10000"/>
                <a:gd name="T58" fmla="*/ 1728437817 w 11115"/>
                <a:gd name="T59" fmla="*/ 2147483646 h 10000"/>
                <a:gd name="T60" fmla="*/ 1716582389 w 11115"/>
                <a:gd name="T61" fmla="*/ 2147483646 h 10000"/>
                <a:gd name="T62" fmla="*/ 1512236456 w 11115"/>
                <a:gd name="T63" fmla="*/ 2147483646 h 10000"/>
                <a:gd name="T64" fmla="*/ 1444574434 w 11115"/>
                <a:gd name="T65" fmla="*/ 2147483646 h 10000"/>
                <a:gd name="T66" fmla="*/ 1379642749 w 11115"/>
                <a:gd name="T67" fmla="*/ 2147483646 h 10000"/>
                <a:gd name="T68" fmla="*/ 1529154066 w 11115"/>
                <a:gd name="T69" fmla="*/ 2147483646 h 10000"/>
                <a:gd name="T70" fmla="*/ 1529154066 w 11115"/>
                <a:gd name="T71" fmla="*/ 2147483646 h 10000"/>
                <a:gd name="T72" fmla="*/ 1296617862 w 11115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115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lnTo>
                    <a:pt x="9657" y="3072"/>
                  </a:lnTo>
                  <a:cubicBezTo>
                    <a:pt x="9631" y="3012"/>
                    <a:pt x="9604" y="2953"/>
                    <a:pt x="9578" y="2893"/>
                  </a:cubicBezTo>
                  <a:lnTo>
                    <a:pt x="8890" y="2693"/>
                  </a:lnTo>
                  <a:cubicBezTo>
                    <a:pt x="8870" y="2548"/>
                    <a:pt x="8849" y="2402"/>
                    <a:pt x="8829" y="2257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797675" y="3925888"/>
              <a:ext cx="88900" cy="49212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7132638" y="4551363"/>
              <a:ext cx="128587" cy="147637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167563" y="4094163"/>
              <a:ext cx="200025" cy="393700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7105650" y="4119563"/>
              <a:ext cx="211138" cy="23018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907213" y="3981450"/>
              <a:ext cx="269875" cy="490538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169150" y="4335463"/>
              <a:ext cx="147638" cy="11747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dirty="0"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339456" y="3667523"/>
            <a:ext cx="1145380" cy="1145380"/>
            <a:chOff x="839788" y="1866900"/>
            <a:chExt cx="3091656" cy="3091656"/>
          </a:xfrm>
        </p:grpSpPr>
        <p:sp>
          <p:nvSpPr>
            <p:cNvPr id="229" name="Oval 228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30" name="Oval 229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$2b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33182" y="2420940"/>
            <a:ext cx="760412" cy="760412"/>
            <a:chOff x="839788" y="1866900"/>
            <a:chExt cx="3091656" cy="3091656"/>
          </a:xfrm>
        </p:grpSpPr>
        <p:sp>
          <p:nvSpPr>
            <p:cNvPr id="235" name="Oval 234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6" name="Oval 235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$1b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EB3DBD-20CD-469F-9499-67135F28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6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33904877"/>
              </p:ext>
            </p:extLst>
          </p:nvPr>
        </p:nvGraphicFramePr>
        <p:xfrm>
          <a:off x="839787" y="1944914"/>
          <a:ext cx="10887756" cy="4441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3912345" y="21353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Mobile Internet Usage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6DE8FA-81E4-4A93-A6A1-90508B75A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65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82458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Young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adults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25-35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21600" y="4414182"/>
            <a:ext cx="2787942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15-20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years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53" name="Picture Placeholder 25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5" name="Picture Placeholder 25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Customer Profiles</a:t>
            </a:r>
            <a:endParaRPr lang="fr-FR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F08765-C8CE-4987-8E0B-66461CFF8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788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5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156382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814679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39788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98085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56382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8814679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Competitors</a:t>
            </a:r>
            <a:endParaRPr lang="fr-FR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72069" y="2515800"/>
            <a:ext cx="1872972" cy="113425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C235CA-080C-49C0-97D6-18D7E01C6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0" y="1236224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2" y="1236225"/>
            <a:ext cx="5852172" cy="4379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9788" y="5625785"/>
            <a:ext cx="3812582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endParaRPr lang="en-US" altLang="zh-TW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HUNDREDS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COMBO DEMAND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40432" y="828269"/>
            <a:ext cx="3147336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CATCH</a:t>
            </a: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CRITICAL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>
            <a:endCxn id="3" idx="3"/>
          </p:cNvCxnSpPr>
          <p:nvPr/>
        </p:nvCxnSpPr>
        <p:spPr>
          <a:xfrm>
            <a:off x="5883156" y="3426216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034" y="555104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13220" y="2649220"/>
            <a:ext cx="2136775" cy="386080"/>
            <a:chOff x="6713220" y="2649220"/>
            <a:chExt cx="2136775" cy="38608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34910" y="3993179"/>
            <a:ext cx="2136775" cy="386080"/>
            <a:chOff x="6713220" y="2649220"/>
            <a:chExt cx="2136775" cy="38608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20560" y="4945679"/>
            <a:ext cx="2136775" cy="386080"/>
            <a:chOff x="6713220" y="2649220"/>
            <a:chExt cx="2136775" cy="386080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520316" y="4379259"/>
            <a:ext cx="2136775" cy="386080"/>
            <a:chOff x="6713220" y="2649220"/>
            <a:chExt cx="2136775" cy="386080"/>
          </a:xfrm>
        </p:grpSpPr>
        <p:grpSp>
          <p:nvGrpSpPr>
            <p:cNvPr id="69" name="Group 6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1" name="Oval 7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61437" y="5253019"/>
            <a:ext cx="2136775" cy="386080"/>
            <a:chOff x="6713220" y="2649220"/>
            <a:chExt cx="2136775" cy="386080"/>
          </a:xfrm>
        </p:grpSpPr>
        <p:grpSp>
          <p:nvGrpSpPr>
            <p:cNvPr id="74" name="Group 7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76" name="Oval 7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61437" y="1921510"/>
            <a:ext cx="2136775" cy="386080"/>
            <a:chOff x="6713220" y="2649220"/>
            <a:chExt cx="2136775" cy="38608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competitor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97340" y="1144805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fr-FR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226786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40655" y="6323437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2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432370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6860" y="3427511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AXIS 1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4FC78-848E-4CF3-A0B5-01A6B88B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74474"/>
              </p:ext>
            </p:extLst>
          </p:nvPr>
        </p:nvGraphicFramePr>
        <p:xfrm>
          <a:off x="839787" y="793696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COMPETITOR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1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2" name="Checkmark"/>
          <p:cNvSpPr>
            <a:spLocks noChangeAspect="1"/>
          </p:cNvSpPr>
          <p:nvPr/>
        </p:nvSpPr>
        <p:spPr bwMode="auto">
          <a:xfrm>
            <a:off x="3624790" y="4870154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3" name="Checkmark"/>
          <p:cNvSpPr>
            <a:spLocks noChangeAspect="1"/>
          </p:cNvSpPr>
          <p:nvPr/>
        </p:nvSpPr>
        <p:spPr bwMode="auto">
          <a:xfrm>
            <a:off x="3624790" y="5630237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5" name="Freeform 5"/>
          <p:cNvSpPr>
            <a:spLocks/>
          </p:cNvSpPr>
          <p:nvPr/>
        </p:nvSpPr>
        <p:spPr bwMode="auto">
          <a:xfrm>
            <a:off x="5934178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6" name="Freeform 5"/>
          <p:cNvSpPr>
            <a:spLocks/>
          </p:cNvSpPr>
          <p:nvPr/>
        </p:nvSpPr>
        <p:spPr bwMode="auto">
          <a:xfrm>
            <a:off x="5934178" y="4071323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7" name="Freeform 5"/>
          <p:cNvSpPr>
            <a:spLocks/>
          </p:cNvSpPr>
          <p:nvPr/>
        </p:nvSpPr>
        <p:spPr bwMode="auto">
          <a:xfrm>
            <a:off x="5934178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8" name="Freeform 5"/>
          <p:cNvSpPr>
            <a:spLocks/>
          </p:cNvSpPr>
          <p:nvPr/>
        </p:nvSpPr>
        <p:spPr bwMode="auto">
          <a:xfrm>
            <a:off x="5934178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94" name="Group 193"/>
          <p:cNvGrpSpPr/>
          <p:nvPr/>
        </p:nvGrpSpPr>
        <p:grpSpPr>
          <a:xfrm>
            <a:off x="5921653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95" name="Oval 194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8" name="Freeform 5"/>
          <p:cNvSpPr>
            <a:spLocks/>
          </p:cNvSpPr>
          <p:nvPr/>
        </p:nvSpPr>
        <p:spPr bwMode="auto">
          <a:xfrm>
            <a:off x="8028680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0" name="Freeform 5"/>
          <p:cNvSpPr>
            <a:spLocks/>
          </p:cNvSpPr>
          <p:nvPr/>
        </p:nvSpPr>
        <p:spPr bwMode="auto">
          <a:xfrm>
            <a:off x="8030000" y="5591488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87" name="Group 186"/>
          <p:cNvGrpSpPr/>
          <p:nvPr/>
        </p:nvGrpSpPr>
        <p:grpSpPr>
          <a:xfrm>
            <a:off x="10125822" y="5686281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8" name="Oval 187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9" name="Oval 188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3" name="Freeform 5"/>
          <p:cNvSpPr>
            <a:spLocks/>
          </p:cNvSpPr>
          <p:nvPr/>
        </p:nvSpPr>
        <p:spPr bwMode="auto">
          <a:xfrm>
            <a:off x="10123183" y="2551159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9" name="Freeform 5"/>
          <p:cNvSpPr>
            <a:spLocks/>
          </p:cNvSpPr>
          <p:nvPr/>
        </p:nvSpPr>
        <p:spPr bwMode="auto">
          <a:xfrm>
            <a:off x="10123183" y="4831405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8D02E3-B0D3-4EF5-883E-02BAB872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87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Paying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787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$150,000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787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Monthly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Revenue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6235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6235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85,000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235" y="4615705"/>
            <a:ext cx="2338842" cy="7571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growing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45% per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32683" y="2830601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Recurring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683" y="3907819"/>
            <a:ext cx="233884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54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2683" y="4615705"/>
            <a:ext cx="2338842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Integrations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3D3BB-FE24-4EB1-804C-18091EF74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2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Conversion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03816071"/>
              </p:ext>
            </p:extLst>
          </p:nvPr>
        </p:nvGraphicFramePr>
        <p:xfrm>
          <a:off x="839788" y="1524000"/>
          <a:ext cx="10768012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9385300" y="2554288"/>
            <a:ext cx="1676400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0,27%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2F91EE-A7D4-480E-BDFC-2077D911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7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93346824"/>
              </p:ext>
            </p:extLst>
          </p:nvPr>
        </p:nvGraphicFramePr>
        <p:xfrm>
          <a:off x="839788" y="1549400"/>
          <a:ext cx="11352212" cy="485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0CB89F-462F-4089-B246-50298C4A4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7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557752" y="5837996"/>
            <a:ext cx="1299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555481" y="5837996"/>
            <a:ext cx="118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rPr>
              <a:t>Research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82849" y="5837996"/>
            <a:ext cx="740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rPr>
              <a:t>Sales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845471" y="5837996"/>
            <a:ext cx="945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67" name="Isosceles Triangle 66"/>
          <p:cNvSpPr/>
          <p:nvPr/>
        </p:nvSpPr>
        <p:spPr>
          <a:xfrm>
            <a:off x="4145706" y="2015106"/>
            <a:ext cx="4532259" cy="3646935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Isosceles Triangle 67"/>
          <p:cNvSpPr/>
          <p:nvPr/>
        </p:nvSpPr>
        <p:spPr>
          <a:xfrm>
            <a:off x="6926494" y="3407097"/>
            <a:ext cx="2802351" cy="2254943"/>
          </a:xfrm>
          <a:prstGeom prst="triangl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139150" y="2479261"/>
            <a:ext cx="3955427" cy="3182780"/>
          </a:xfrm>
          <a:prstGeom prst="triangl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Isosceles Triangle 69"/>
          <p:cNvSpPr/>
          <p:nvPr/>
        </p:nvSpPr>
        <p:spPr>
          <a:xfrm>
            <a:off x="854739" y="3540186"/>
            <a:ext cx="2636950" cy="2121853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8907063" y="3706554"/>
            <a:ext cx="2430199" cy="195548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843532" y="5837996"/>
            <a:ext cx="853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kern="3000" spc="30" dirty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rPr>
              <a:t>Hiring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49700" y="2925119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1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693349" y="1886178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2"/>
                </a:solidFill>
                <a:cs typeface="Segoe UI" panose="020B0502040204020203" pitchFamily="34" charset="0"/>
              </a:rPr>
              <a:t>69%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726" y="1365902"/>
            <a:ext cx="84221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3"/>
                </a:solidFill>
                <a:cs typeface="Segoe UI" panose="020B0502040204020203" pitchFamily="34" charset="0"/>
              </a:rPr>
              <a:t>75%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904155" y="2731874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4"/>
                </a:solidFill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698648" y="3095357"/>
            <a:ext cx="847028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sz="2800" kern="3000" spc="30" dirty="0">
                <a:solidFill>
                  <a:schemeClr val="accent6"/>
                </a:solidFill>
                <a:cs typeface="Segoe UI" panose="020B0502040204020203" pitchFamily="34" charset="0"/>
              </a:rPr>
              <a:t>29%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Split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Budget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BF163-196E-492C-BD38-73133172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6CCBF1-0066-48B0-901C-AF247AB47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$2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$6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$128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$350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85BF2-BE42-489A-B74B-4F1816CA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Outstanding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Founders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Lopper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Google</a:t>
            </a:r>
          </a:p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</a:rPr>
              <a:t>Facebook</a:t>
            </a: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Stanford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29616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Mertial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9616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Microsoft 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</a:rPr>
              <a:t>SalesForce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HEC Paris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19445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Zition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19445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Uber</a:t>
            </a:r>
          </a:p>
          <a:p>
            <a:pPr algn="ctr">
              <a:spcAft>
                <a:spcPts val="1200"/>
              </a:spcAft>
            </a:pPr>
            <a:r>
              <a:rPr lang="fr-FR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Awwwards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MIT Media Lab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A66422-D6E1-46E1-A132-B0A2D0CD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472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Advisors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Directors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56000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Tomy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Lamousse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Mashable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787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Jérémy Vestiaire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Goldman Sachs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83929" y="2134007"/>
            <a:ext cx="2736000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Oudam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Enthousiast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SpaceX</a:t>
            </a:r>
            <a:endParaRPr lang="fr-FR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1858" y="213400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Jey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Bestelgram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Advisor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Amazon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787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Ontarelle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Contributor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Slidor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858" y="4726827"/>
            <a:ext cx="2736000" cy="1431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Renaude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Yorella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Sequoia Capital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56000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Vince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Lacluze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>
                <a:solidFill>
                  <a:schemeClr val="tx1"/>
                </a:solidFill>
              </a:rPr>
              <a:t>Snapchat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3929" y="4726827"/>
            <a:ext cx="2736000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Laurence Marc </a:t>
            </a:r>
          </a:p>
          <a:p>
            <a:pPr>
              <a:spcBef>
                <a:spcPts val="600"/>
              </a:spcBef>
            </a:pP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r>
              <a:rPr lang="fr-FR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fr-FR" i="1" dirty="0" err="1">
                <a:solidFill>
                  <a:schemeClr val="tx1"/>
                </a:solidFill>
              </a:rPr>
              <a:t>Accel</a:t>
            </a:r>
            <a:r>
              <a:rPr lang="fr-FR" i="1" dirty="0">
                <a:solidFill>
                  <a:schemeClr val="tx1"/>
                </a:solidFill>
              </a:rPr>
              <a:t> Partners</a:t>
            </a:r>
            <a:endParaRPr lang="fr-FR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F16CA2-5A1B-4AB3-BC10-06418D62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1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30" y="1257651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1" y="1257651"/>
            <a:ext cx="5852172" cy="43799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0"/>
            <a:ext cx="1765389" cy="1458187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5744192" y="3429000"/>
            <a:ext cx="451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384984" y="5794914"/>
            <a:ext cx="562109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ADJUST PER SEISMIC REQUIREMENT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9C637-82B2-4382-9DD4-1748004D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DDDC22-067A-4C56-9E0F-2335B144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C1F111-1391-4CF3-9704-4C909E4E5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  <a:endParaRPr lang="fr-FR" dirty="0"/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B3953B-A628-4E4A-A2E1-4FCAF982F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37FB24-8E99-4ABF-BDB3-692745422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1219A8-A77C-4B7E-9C5F-00001F62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/>
              <a:t>Gradient 2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64F0F6-64CB-4845-BF11-52AD5BBB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3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5A2C24-1964-4EE1-9844-9975E53D0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4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B6AA53-F3BD-44B5-8F25-10C04D38E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55" y="1736003"/>
            <a:ext cx="5003524" cy="374482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32647" y="1570256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5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2FA5A7-A7BE-4E7C-A9C8-A9531A7DF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6F6BBF8-2BCD-47DB-BAAB-9BF120A5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AF30E1-0DBD-4CDD-B10C-0B22C0705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DD8023-E25C-4ED9-A20E-3DC395FC5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14DB06-4864-449E-8823-FC8018F92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8785"/>
              </p:ext>
            </p:extLst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93531"/>
              </p:ext>
            </p:extLst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5303967"/>
                </p:ext>
              </p:extLst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34478098"/>
                </p:ext>
              </p:extLst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675" y="1362131"/>
            <a:ext cx="7664650" cy="4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8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1084</Words>
  <Application>Microsoft Office PowerPoint</Application>
  <PresentationFormat>寬螢幕</PresentationFormat>
  <Paragraphs>660</Paragraphs>
  <Slides>65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5" baseType="lpstr">
      <vt:lpstr>MS PGothic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195</cp:revision>
  <dcterms:created xsi:type="dcterms:W3CDTF">2015-10-12T10:51:44Z</dcterms:created>
  <dcterms:modified xsi:type="dcterms:W3CDTF">2018-10-27T09:30:35Z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